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sldIdLst>
    <p:sldId id="269" r:id="rId2"/>
    <p:sldId id="257" r:id="rId3"/>
    <p:sldId id="264" r:id="rId4"/>
    <p:sldId id="258" r:id="rId5"/>
    <p:sldId id="262" r:id="rId6"/>
    <p:sldId id="263" r:id="rId7"/>
    <p:sldId id="265" r:id="rId8"/>
    <p:sldId id="266" r:id="rId9"/>
    <p:sldId id="267" r:id="rId10"/>
    <p:sldId id="268" r:id="rId11"/>
    <p:sldId id="259" r:id="rId12"/>
    <p:sldId id="260" r:id="rId13"/>
    <p:sldId id="261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55" d="100"/>
          <a:sy n="55" d="100"/>
        </p:scale>
        <p:origin x="1096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ina Hisham" userId="f2fe8b7fa381e548" providerId="LiveId" clId="{05D2E14F-E837-43CD-AFA6-49F659570790}"/>
    <pc:docChg chg="custSel addSld delSld modSld sldOrd">
      <pc:chgData name="Aina Hisham" userId="f2fe8b7fa381e548" providerId="LiveId" clId="{05D2E14F-E837-43CD-AFA6-49F659570790}" dt="2025-05-07T03:41:02.582" v="74" actId="1076"/>
      <pc:docMkLst>
        <pc:docMk/>
      </pc:docMkLst>
      <pc:sldChg chg="del">
        <pc:chgData name="Aina Hisham" userId="f2fe8b7fa381e548" providerId="LiveId" clId="{05D2E14F-E837-43CD-AFA6-49F659570790}" dt="2025-05-07T03:40:05.062" v="0" actId="2696"/>
        <pc:sldMkLst>
          <pc:docMk/>
          <pc:sldMk cId="1334576868" sldId="256"/>
        </pc:sldMkLst>
      </pc:sldChg>
      <pc:sldChg chg="delSp modSp new mod ord">
        <pc:chgData name="Aina Hisham" userId="f2fe8b7fa381e548" providerId="LiveId" clId="{05D2E14F-E837-43CD-AFA6-49F659570790}" dt="2025-05-07T03:41:02.582" v="74" actId="1076"/>
        <pc:sldMkLst>
          <pc:docMk/>
          <pc:sldMk cId="2188298973" sldId="269"/>
        </pc:sldMkLst>
        <pc:spChg chg="mod">
          <ac:chgData name="Aina Hisham" userId="f2fe8b7fa381e548" providerId="LiveId" clId="{05D2E14F-E837-43CD-AFA6-49F659570790}" dt="2025-05-07T03:41:02.582" v="74" actId="1076"/>
          <ac:spMkLst>
            <pc:docMk/>
            <pc:sldMk cId="2188298973" sldId="269"/>
            <ac:spMk id="2" creationId="{5C2A2E03-C31F-8E3B-B417-8614FC9FBC70}"/>
          </ac:spMkLst>
        </pc:spChg>
        <pc:spChg chg="del">
          <ac:chgData name="Aina Hisham" userId="f2fe8b7fa381e548" providerId="LiveId" clId="{05D2E14F-E837-43CD-AFA6-49F659570790}" dt="2025-05-07T03:40:54.642" v="73" actId="478"/>
          <ac:spMkLst>
            <pc:docMk/>
            <pc:sldMk cId="2188298973" sldId="269"/>
            <ac:spMk id="3" creationId="{53FDADB7-A4C8-4CA6-485B-2F0EFCBC999E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8DE6C8-AB1D-4204-BC9C-3366B0BF043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04088" y="889820"/>
            <a:ext cx="9989574" cy="3598606"/>
          </a:xfrm>
        </p:spPr>
        <p:txBody>
          <a:bodyPr anchor="t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7B9009-EE50-4EE5-B6EB-CD6EC83D3F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4088" y="4488426"/>
            <a:ext cx="6991776" cy="1302774"/>
          </a:xfrm>
        </p:spPr>
        <p:txBody>
          <a:bodyPr anchor="b"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C8667E-058A-436F-B8EA-5B3A99D43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D1EADE-8E88-4C7C-8AC5-FB148DE4940E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680305-1AD7-482D-BFFD-6CDB83AB39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E5762A1-52E9-402D-B65E-DF193E44CE8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065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D6359C1-C098-4BF4-A55D-782F4E606B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D343C7E-1E8B-4D38-9B81-1AA2A8978ED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8A70B00-53AE-4D3F-91BE-A8D789ED98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3C8B9C-477D-492A-96AD-1FC2CC997A73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6647FC7-8124-4F70-A849-B6BCC5189C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7CEBE4-50DC-47DB-B699-CCC024336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87061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B418279-D3B8-4C6A-AB74-9DE37777127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242322" y="997974"/>
            <a:ext cx="2349043" cy="49849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28F733C-9309-4197-BACA-207CDC8935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768927" y="997973"/>
            <a:ext cx="8473395" cy="49849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6ACD4D0-5BE6-412D-B08B-5DFFD5935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D3AED5-E26D-4E29-B1B3-7847B6779594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5021651-B786-4A39-A10F-F5231D0A2C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504D2D-9379-40DE-9F45-3004BE54F1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2613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987CA6-BFD9-4CB1-8892-F6B062E824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DA8C3-9C0C-4E52-9A62-E4DB159E6B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C3EC35-E02F-41FF-9232-F90692A902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7B6794-849E-4626-908B-D15793550EFB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D13D38-5DF1-443B-8A12-71E834FDC6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25E644A-4A37-4757-9809-5B035E2874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9658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E6578B-CD85-4BF1-A729-E8E8079B59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5383" y="1709738"/>
            <a:ext cx="10632067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58448C1-C13F-4826-8347-EEB00A6643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15383" y="4589463"/>
            <a:ext cx="10632067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06546A-957F-4C4D-9744-1177AD258E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B64E7-5594-42A3-ADBF-E95A7ACEAD64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DB149C-CC63-4E3A-A83D-EF637EB51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B94775-7982-41EC-B584-D51224D38F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77630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CE4BD8-507D-48E4-A624-F16A741C3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0A07E4-3A39-457C-A059-7DFB6039D9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704088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B141E17-47CE-4A78-B0FA-0E9786DA67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81344" y="2221992"/>
            <a:ext cx="5212080" cy="373989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F02C13-D3ED-4044-9716-F29D79A184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462B0B-D248-4FFB-8695-AD7FA4B1284A}" type="datetime1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AF334AD-FB29-4355-B5CF-85E61B4F34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5AA154-790C-4774-9C21-8C543E733F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6597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07DD35-7673-4F88-86B0-634883B5E3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7" y="929147"/>
            <a:ext cx="10689336" cy="79845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C820D7-3E0B-47C6-A583-C4C839C5AF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4088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A839A7B-97D5-400F-B802-A0FF28FE9F1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4088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E0ECA2-DBF1-4681-9DFA-93AFD1B371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81344" y="1756538"/>
            <a:ext cx="5212080" cy="657225"/>
          </a:xfrm>
        </p:spPr>
        <p:txBody>
          <a:bodyPr anchor="b">
            <a:normAutofit/>
          </a:bodyPr>
          <a:lstStyle>
            <a:lvl1pPr marL="0" indent="0">
              <a:buNone/>
              <a:defRPr sz="1600" b="1"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90EBBBB-517F-4ED7-9E51-CF0F7590B4D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81344" y="2442702"/>
            <a:ext cx="5212080" cy="35191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511B5C7-1E37-478F-B4B0-C7202FFE41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8EFB-9159-4510-B73F-4F0409ADE937}" type="datetime1">
              <a:rPr lang="en-US" smtClean="0"/>
              <a:t>5/7/2025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153F7EF-507C-4CB3-86C5-8B34FFFC1D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8E3DEA6-E4EB-4C2A-8B4F-55EC965B62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48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032964-A933-4B98-A141-A4B316DAF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D684C9D-23DA-42B0-9DD3-7592F72E8D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C9412-2452-4BED-A324-9D8C115361AD}" type="datetime1">
              <a:rPr lang="en-US" smtClean="0"/>
              <a:t>5/7/2025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8BF8F05-876F-49D8-AE30-5BB2A91ECD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3D20DA-9260-4577-BB51-789570A2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95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D2C1F24-E0A1-45A7-8EF5-92CD97993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318F62-D251-40E8-A23C-F4CFE9FEAB41}" type="datetime1">
              <a:rPr lang="en-US" smtClean="0"/>
              <a:t>5/7/2025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E021C19-210E-46B0-9036-5D8AECC92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80FEF-487E-44DF-8615-DF22104196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97673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1A568EE-74C8-43A6-90BC-2DDD965CF6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9848"/>
            <a:ext cx="4093599" cy="131673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1C35AC-CAE3-48CF-A3E4-A075C9FDD7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1069848"/>
            <a:ext cx="6172200" cy="47912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D9D03EA-5FAD-4609-A2B8-624E426847E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1176"/>
            <a:ext cx="4093599" cy="3319272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58D2EA-2191-4216-B64D-067BDFE123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F76144-149E-4874-93A5-554A0357CF82}" type="datetime1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8042128-DAB4-481C-BEE6-3523E8E88B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E50E382-C500-4A4C-A7C6-43860383AB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80630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9FE98B-EACF-4251-A8AF-0D9EDD17C6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1066800"/>
            <a:ext cx="4103431" cy="1317523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05F473-761A-4002-AF70-9FF878D013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066800"/>
            <a:ext cx="6172200" cy="47942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A0C2E6A-F834-4540-BB00-E13CB45DC36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704088" y="2552700"/>
            <a:ext cx="4103431" cy="33162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C38EAB-AD63-415C-B263-BA1D8FBE3CB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BA65D8-0540-4835-AE5C-25D29DBA01BE}" type="datetime1">
              <a:rPr lang="en-US" smtClean="0"/>
              <a:t>5/7/2025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22E5541-B6DE-45E8-BCFE-0DFC4F574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B78D45-289B-46AF-8CB9-E6150BEA17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132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7A362AC-B59F-4AC7-B279-57DDD5336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130759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6042DB-75BD-4EC1-B6D9-8A72EF940CA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00635" y="2221992"/>
            <a:ext cx="10691265" cy="37398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DD1378-7C96-4079-B44C-3D86B465759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69448" y="6356350"/>
            <a:ext cx="254956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fld id="{E31BA835-12AC-4E8F-955A-EA3F4DE2791F}" type="datetime1">
              <a:rPr lang="en-US" smtClean="0"/>
              <a:t>5/7/2025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19B6B78-577F-43F5-BAEE-BF72484C98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04088" y="6356350"/>
            <a:ext cx="453972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/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8CC75B8-AF8F-4D8A-9B3D-D1951A64BA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19012" y="6356350"/>
            <a:ext cx="67235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87E7843D-FF13-4365-9478-9625B70A2705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F64F9B95-9045-48D2-B9F3-2927E98F54AA}"/>
              </a:ext>
            </a:extLst>
          </p:cNvPr>
          <p:cNvCxnSpPr>
            <a:cxnSpLocks/>
          </p:cNvCxnSpPr>
          <p:nvPr/>
        </p:nvCxnSpPr>
        <p:spPr>
          <a:xfrm>
            <a:off x="800100" y="723900"/>
            <a:ext cx="10591800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85AA86F-6A4D-4BCB-A045-D992CDC2959B}"/>
              </a:ext>
            </a:extLst>
          </p:cNvPr>
          <p:cNvCxnSpPr>
            <a:cxnSpLocks/>
          </p:cNvCxnSpPr>
          <p:nvPr/>
        </p:nvCxnSpPr>
        <p:spPr>
          <a:xfrm>
            <a:off x="800100" y="6142781"/>
            <a:ext cx="10591800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956525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2" r:id="rId2"/>
    <p:sldLayoutId id="2147483683" r:id="rId3"/>
    <p:sldLayoutId id="2147483684" r:id="rId4"/>
    <p:sldLayoutId id="2147483685" r:id="rId5"/>
    <p:sldLayoutId id="2147483679" r:id="rId6"/>
    <p:sldLayoutId id="2147483675" r:id="rId7"/>
    <p:sldLayoutId id="2147483676" r:id="rId8"/>
    <p:sldLayoutId id="2147483677" r:id="rId9"/>
    <p:sldLayoutId id="2147483678" r:id="rId10"/>
    <p:sldLayoutId id="2147483680" r:id="rId11"/>
  </p:sldLayoutIdLst>
  <p:hf sldNum="0"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000" kern="1200" cap="all" spc="3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2A2E03-C31F-8E3B-B417-8614FC9FBC7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731383" y="1340196"/>
            <a:ext cx="10496059" cy="3598606"/>
          </a:xfrm>
        </p:spPr>
        <p:txBody>
          <a:bodyPr>
            <a:normAutofit/>
          </a:bodyPr>
          <a:lstStyle/>
          <a:p>
            <a:r>
              <a:rPr lang="en-US" sz="2800" dirty="0"/>
              <a:t>GREEN CARD CIDB &amp; ISO 45001: 2018 – DOCUMENT NEEDS FROM HR</a:t>
            </a:r>
            <a:endParaRPr lang="en-MY" sz="2800" dirty="0"/>
          </a:p>
        </p:txBody>
      </p:sp>
    </p:spTree>
    <p:extLst>
      <p:ext uri="{BB962C8B-B14F-4D97-AF65-F5344CB8AC3E}">
        <p14:creationId xmlns:p14="http://schemas.microsoft.com/office/powerpoint/2010/main" val="218829897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F7E12125-12A1-397A-094B-270EB042FF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28B162A8-E505-DC73-528C-4C4D58E8A73B}"/>
              </a:ext>
            </a:extLst>
          </p:cNvPr>
          <p:cNvSpPr/>
          <p:nvPr/>
        </p:nvSpPr>
        <p:spPr>
          <a:xfrm>
            <a:off x="204717" y="3138985"/>
            <a:ext cx="11737074" cy="5049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6E2F771-4474-F686-F3D9-50DF46DB26C9}"/>
              </a:ext>
            </a:extLst>
          </p:cNvPr>
          <p:cNvSpPr txBox="1"/>
          <p:nvPr/>
        </p:nvSpPr>
        <p:spPr>
          <a:xfrm>
            <a:off x="4237365" y="2381639"/>
            <a:ext cx="183588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9. The name will appear here</a:t>
            </a:r>
            <a:endParaRPr lang="en-MY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9F69DD7-D9C9-8650-3E96-640E8A0973CE}"/>
              </a:ext>
            </a:extLst>
          </p:cNvPr>
          <p:cNvSpPr/>
          <p:nvPr/>
        </p:nvSpPr>
        <p:spPr>
          <a:xfrm>
            <a:off x="204717" y="5747401"/>
            <a:ext cx="1449912" cy="50496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0BFD5DD-73D0-0DC3-BD4F-7AF6CD15F21E}"/>
              </a:ext>
            </a:extLst>
          </p:cNvPr>
          <p:cNvSpPr txBox="1"/>
          <p:nvPr/>
        </p:nvSpPr>
        <p:spPr>
          <a:xfrm>
            <a:off x="1859346" y="5676718"/>
            <a:ext cx="183588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10. Click ‘Download’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161902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A4A8EE-598C-BBAC-E544-B3416F03B9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GREEN CARD FOR EXISTING STAFF/EMPLOYEE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711484-41CD-647F-3C9B-2ED3EEBC26E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MONITOR STAFF GREEN CARD EXPIRY DATES IN THE SYSTEM</a:t>
            </a:r>
          </a:p>
          <a:p>
            <a:r>
              <a:rPr lang="en-US" dirty="0"/>
              <a:t>RENEW EXPIRY GREEN CARD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52233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1EEC71-20F3-6405-3EE0-1888BE7674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0635" y="914400"/>
            <a:ext cx="10691265" cy="998621"/>
          </a:xfrm>
        </p:spPr>
        <p:txBody>
          <a:bodyPr>
            <a:normAutofit fontScale="90000"/>
          </a:bodyPr>
          <a:lstStyle/>
          <a:p>
            <a:r>
              <a:rPr lang="en-US" dirty="0"/>
              <a:t>REQUIREMENTS FOR LICENSE RENEWAL SPKK/PKK &amp; SCORE (THE DOCUMENT WE NEED FROM HR)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A1E0559-9606-FAE5-E06D-1F9C2D0A70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0367" y="2390692"/>
            <a:ext cx="10863878" cy="3031959"/>
          </a:xfrm>
        </p:spPr>
        <p:txBody>
          <a:bodyPr numCol="2">
            <a:normAutofit/>
          </a:bodyPr>
          <a:lstStyle/>
          <a:p>
            <a:pPr algn="just"/>
            <a:r>
              <a:rPr lang="en-US" dirty="0"/>
              <a:t>I/C STAFF NUMBER</a:t>
            </a:r>
            <a:r>
              <a:rPr lang="en-US" dirty="0">
                <a:solidFill>
                  <a:srgbClr val="FF0000"/>
                </a:solidFill>
              </a:rPr>
              <a:t>*</a:t>
            </a:r>
          </a:p>
          <a:p>
            <a:pPr algn="just"/>
            <a:r>
              <a:rPr lang="en-US" dirty="0"/>
              <a:t>SSM COMPANY</a:t>
            </a:r>
          </a:p>
          <a:p>
            <a:pPr algn="just"/>
            <a:r>
              <a:rPr lang="en-US" dirty="0"/>
              <a:t>ACADEMIC CERTIFICATES</a:t>
            </a:r>
            <a:r>
              <a:rPr lang="en-US" dirty="0">
                <a:solidFill>
                  <a:srgbClr val="FF0000"/>
                </a:solidFill>
              </a:rPr>
              <a:t> *</a:t>
            </a:r>
            <a:endParaRPr lang="en-US" dirty="0"/>
          </a:p>
          <a:p>
            <a:pPr algn="just"/>
            <a:r>
              <a:rPr lang="en-MY" dirty="0"/>
              <a:t>COMPETENCY CERTIFICATES</a:t>
            </a:r>
            <a:r>
              <a:rPr lang="en-US" dirty="0">
                <a:solidFill>
                  <a:srgbClr val="FF0000"/>
                </a:solidFill>
              </a:rPr>
              <a:t> *</a:t>
            </a:r>
            <a:endParaRPr lang="en-MY" dirty="0"/>
          </a:p>
          <a:p>
            <a:pPr algn="just"/>
            <a:r>
              <a:rPr lang="en-MY" dirty="0"/>
              <a:t>COMPANY AUTHORITY CERTIFICATE</a:t>
            </a:r>
          </a:p>
          <a:p>
            <a:pPr algn="just"/>
            <a:r>
              <a:rPr lang="en-US" dirty="0"/>
              <a:t>FINANCIAL REPORT</a:t>
            </a:r>
          </a:p>
          <a:p>
            <a:pPr algn="just"/>
            <a:r>
              <a:rPr lang="en-US" dirty="0"/>
              <a:t>AUDIT REPORT</a:t>
            </a:r>
          </a:p>
          <a:p>
            <a:pPr algn="just"/>
            <a:r>
              <a:rPr lang="en-US" dirty="0"/>
              <a:t>TOTAL NUMBERS OF STAFF</a:t>
            </a:r>
            <a:r>
              <a:rPr lang="en-US" dirty="0">
                <a:solidFill>
                  <a:srgbClr val="FF0000"/>
                </a:solidFill>
              </a:rPr>
              <a:t> *</a:t>
            </a:r>
            <a:endParaRPr lang="en-US" dirty="0"/>
          </a:p>
          <a:p>
            <a:pPr algn="just"/>
            <a:r>
              <a:rPr lang="en-US" dirty="0"/>
              <a:t>ATTENDANCE SOFTWARE (INFOTECH)</a:t>
            </a:r>
            <a:r>
              <a:rPr lang="en-US" dirty="0">
                <a:solidFill>
                  <a:srgbClr val="FF0000"/>
                </a:solidFill>
              </a:rPr>
              <a:t> *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5151460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4D7019-9B8E-C68C-658D-EC71E626B9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ISO 45001 – DOCUMENTS WE NEED FROM HR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236621-397B-8A29-26ED-6C242C17DAE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COMPETENCY CERTIFICATES / ACADEMIC CERTIFICATES</a:t>
            </a:r>
          </a:p>
          <a:p>
            <a:r>
              <a:rPr lang="en-US" dirty="0"/>
              <a:t>NUMBER OF WORKERS</a:t>
            </a:r>
          </a:p>
          <a:p>
            <a:r>
              <a:rPr lang="en-US" dirty="0"/>
              <a:t>CONTINUAL TRAINING CERTIFICATES (TRAINING BY OUTSOURCE) – EG: ACCREDITATION CIDB, DOSH, </a:t>
            </a:r>
          </a:p>
          <a:p>
            <a:r>
              <a:rPr lang="en-US" dirty="0"/>
              <a:t>TRAINING REQUIREMENTS (REQUEST BY SITE)</a:t>
            </a:r>
          </a:p>
          <a:p>
            <a:r>
              <a:rPr lang="en-US" dirty="0"/>
              <a:t>PPE RECORD (PROVIDE BY COMPANY) – EG: SAFETY HELMET, SAFETY SHOE, SAFETY VEST / RECEIPT OR TRACKING RECORD</a:t>
            </a:r>
          </a:p>
          <a:p>
            <a:pPr algn="just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169821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319722-75E8-19A4-4316-C99F0F7A95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1a) REQUIREMENTS DOCUMENT NEEDS FROM HR TO APPLY CIDB GREEN CARD FOR NEW Employee</a:t>
            </a:r>
            <a:endParaRPr lang="en-MY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5273997-50DE-12E3-F501-0C74BED8ED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/>
              <a:t>FULL NAME - </a:t>
            </a:r>
          </a:p>
          <a:p>
            <a:pPr algn="just"/>
            <a:r>
              <a:rPr lang="en-US" dirty="0"/>
              <a:t>I/C NUMBER - TO CHECK WHETHER THEY HAVE REGISTERED FOR CIDB GREEN CARD OR NOT</a:t>
            </a:r>
          </a:p>
          <a:p>
            <a:pPr algn="just"/>
            <a:r>
              <a:rPr lang="en-US" dirty="0"/>
              <a:t>PHONE NUMBER - TO ENSURE THEY ARE READY OR NOT TO ATTEND THE CIDB GREEN CARD COURSE</a:t>
            </a:r>
          </a:p>
          <a:p>
            <a:pPr algn="just"/>
            <a:r>
              <a:rPr lang="en-US" dirty="0"/>
              <a:t>POSITION - TO MAKE SURE THAT THEIR ENTITLED TO REGISTER FOR CIDB GREEN CARD OR NOT</a:t>
            </a:r>
          </a:p>
          <a:p>
            <a:pPr algn="just"/>
            <a:endParaRPr lang="en-US" dirty="0"/>
          </a:p>
          <a:p>
            <a:pPr algn="just"/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2098357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E49D7415-2F11-44C2-B6AA-13A25B6814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216BD7C-314C-F3ED-ABEB-E782D2BF6D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4088" y="914400"/>
            <a:ext cx="10687812" cy="798194"/>
          </a:xfrm>
        </p:spPr>
        <p:txBody>
          <a:bodyPr>
            <a:normAutofit/>
          </a:bodyPr>
          <a:lstStyle/>
          <a:p>
            <a:r>
              <a:rPr lang="en-US" dirty="0"/>
              <a:t>1b) purposes OF GREEN CARD</a:t>
            </a:r>
            <a:endParaRPr lang="en-MY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57F3D-33BE-4306-87E6-2457637195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4672" y="723900"/>
            <a:ext cx="10588752" cy="0"/>
          </a:xfrm>
          <a:prstGeom prst="line">
            <a:avLst/>
          </a:prstGeom>
          <a:ln w="444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Picture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A52834C1-E185-522A-48A0-DEF515C1AD4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85" t="19172" r="25835" b="5869"/>
          <a:stretch/>
        </p:blipFill>
        <p:spPr>
          <a:xfrm>
            <a:off x="1112519" y="2237159"/>
            <a:ext cx="4191001" cy="3571454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B437C5-4015-974B-A2B5-10B0378D7E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52259" y="1712594"/>
            <a:ext cx="4191001" cy="4139626"/>
          </a:xfrm>
        </p:spPr>
        <p:txBody>
          <a:bodyPr anchor="b">
            <a:normAutofit lnSpcReduction="10000"/>
          </a:bodyPr>
          <a:lstStyle/>
          <a:p>
            <a:r>
              <a:rPr lang="en-US" dirty="0"/>
              <a:t>CIDB COMPLIANCE (LAWS) – Lembaga Pembangunan Industri </a:t>
            </a:r>
            <a:r>
              <a:rPr lang="en-US" dirty="0" err="1"/>
              <a:t>Pembinaan</a:t>
            </a:r>
            <a:r>
              <a:rPr lang="en-US" dirty="0"/>
              <a:t> Malaysia Act 1994 (Act 520)</a:t>
            </a:r>
          </a:p>
          <a:p>
            <a:r>
              <a:rPr lang="en-US" dirty="0"/>
              <a:t>IPO REQUIREMENT</a:t>
            </a:r>
          </a:p>
          <a:p>
            <a:r>
              <a:rPr lang="en-US" dirty="0"/>
              <a:t>ISO 45001:2018 OHS MANAGEMENT SYSTEM</a:t>
            </a:r>
          </a:p>
          <a:p>
            <a:r>
              <a:rPr lang="en-US" dirty="0"/>
              <a:t>IF NEW STAFF NEVER HAVE CIDB GREEN CARD ASKING THEM TO ATTEND THE CIDB AWARENESS COURSE TO GET CIDB GREEN CARD</a:t>
            </a:r>
            <a:endParaRPr lang="en-MY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8E0104E4-99BC-494F-8342-F250828E57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09065" y="6145599"/>
            <a:ext cx="10582835" cy="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637732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3356D1-D493-3A69-458A-D20A4F7E60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METHODS TO APPLY FOR A CIDB GREEN CARD COMPANY FOR NEW Employee</a:t>
            </a:r>
            <a:endParaRPr lang="en-MY" dirty="0"/>
          </a:p>
        </p:txBody>
      </p:sp>
      <p:pic>
        <p:nvPicPr>
          <p:cNvPr id="5" name="Content Placeholder 4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1AA2589-CDCF-AEDD-5427-17F06ABAC3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596" y="2221992"/>
            <a:ext cx="7317342" cy="4113996"/>
          </a:xfr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C8311154-736F-6033-881C-57C489E960E1}"/>
              </a:ext>
            </a:extLst>
          </p:cNvPr>
          <p:cNvSpPr/>
          <p:nvPr/>
        </p:nvSpPr>
        <p:spPr>
          <a:xfrm>
            <a:off x="2487062" y="4465675"/>
            <a:ext cx="1467293" cy="86123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053500-247E-31C1-942F-DDDE8867550D}"/>
              </a:ext>
            </a:extLst>
          </p:cNvPr>
          <p:cNvSpPr txBox="1"/>
          <p:nvPr/>
        </p:nvSpPr>
        <p:spPr>
          <a:xfrm>
            <a:off x="346295" y="4296128"/>
            <a:ext cx="2091034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1. Click ‘view details’ at ‘Add Local Construction Personnel Detail’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5981212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D20C390E-7B68-22B0-3BD2-B28A9892F5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F4B9C97A-B97A-F64A-3216-02B2E446FE38}"/>
              </a:ext>
            </a:extLst>
          </p:cNvPr>
          <p:cNvSpPr/>
          <p:nvPr/>
        </p:nvSpPr>
        <p:spPr>
          <a:xfrm>
            <a:off x="1212112" y="2179675"/>
            <a:ext cx="2562446" cy="37213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D79452B-DA9F-70D1-A30C-B3C028BE7592}"/>
              </a:ext>
            </a:extLst>
          </p:cNvPr>
          <p:cNvSpPr/>
          <p:nvPr/>
        </p:nvSpPr>
        <p:spPr>
          <a:xfrm>
            <a:off x="8135680" y="2179675"/>
            <a:ext cx="1029583" cy="372139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AAFBD6E-2E09-EA13-235B-1C49E338F303}"/>
              </a:ext>
            </a:extLst>
          </p:cNvPr>
          <p:cNvSpPr txBox="1"/>
          <p:nvPr/>
        </p:nvSpPr>
        <p:spPr>
          <a:xfrm>
            <a:off x="350874" y="1371600"/>
            <a:ext cx="142476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2. Insert the i/c number</a:t>
            </a:r>
            <a:endParaRPr lang="en-MY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A79F282-576A-738A-F7E3-D7F401F9BF08}"/>
              </a:ext>
            </a:extLst>
          </p:cNvPr>
          <p:cNvSpPr txBox="1"/>
          <p:nvPr/>
        </p:nvSpPr>
        <p:spPr>
          <a:xfrm>
            <a:off x="9370828" y="2042578"/>
            <a:ext cx="1424763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3. Click ‘Add to List’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4685454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8D2BC1FC-752A-EEE2-23BF-D7BA2F4F6E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7232BFA6-2EE4-9584-6C55-434207B7D391}"/>
              </a:ext>
            </a:extLst>
          </p:cNvPr>
          <p:cNvSpPr/>
          <p:nvPr/>
        </p:nvSpPr>
        <p:spPr>
          <a:xfrm>
            <a:off x="1201480" y="3429000"/>
            <a:ext cx="9750056" cy="483781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80872C-ED26-20A0-E2B7-BBCC9E002861}"/>
              </a:ext>
            </a:extLst>
          </p:cNvPr>
          <p:cNvSpPr txBox="1"/>
          <p:nvPr/>
        </p:nvSpPr>
        <p:spPr>
          <a:xfrm>
            <a:off x="4937051" y="2627369"/>
            <a:ext cx="183588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4. The name will appear here</a:t>
            </a:r>
            <a:endParaRPr lang="en-MY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B5C6EBE-AA7B-777E-D30C-74F2ECD54DCA}"/>
              </a:ext>
            </a:extLst>
          </p:cNvPr>
          <p:cNvSpPr/>
          <p:nvPr/>
        </p:nvSpPr>
        <p:spPr>
          <a:xfrm>
            <a:off x="9824483" y="5761075"/>
            <a:ext cx="1247555" cy="405810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03ECEC-3C5B-FC4A-A982-B73E571C2142}"/>
              </a:ext>
            </a:extLst>
          </p:cNvPr>
          <p:cNvSpPr txBox="1"/>
          <p:nvPr/>
        </p:nvSpPr>
        <p:spPr>
          <a:xfrm>
            <a:off x="7861004" y="5317649"/>
            <a:ext cx="183588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5. Click ‘Save &amp; Submit’ button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14265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970F719A-7F3B-7FD8-E8F0-337DAC6B645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2C2CCA7-227C-47FC-5AD9-C9B632CF7F94}"/>
              </a:ext>
            </a:extLst>
          </p:cNvPr>
          <p:cNvSpPr/>
          <p:nvPr/>
        </p:nvSpPr>
        <p:spPr>
          <a:xfrm>
            <a:off x="6443330" y="1339702"/>
            <a:ext cx="914400" cy="69111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6C6B8FE-BF75-EACA-9A0D-10731E3005CC}"/>
              </a:ext>
            </a:extLst>
          </p:cNvPr>
          <p:cNvSpPr txBox="1"/>
          <p:nvPr/>
        </p:nvSpPr>
        <p:spPr>
          <a:xfrm>
            <a:off x="6900530" y="2244597"/>
            <a:ext cx="1835889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6. Click ‘OK’ to confirm submit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334633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41AA0421-307F-CABD-772F-743968FCA8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AFAFBA07-320F-1209-B124-B85564EBDAE1}"/>
              </a:ext>
            </a:extLst>
          </p:cNvPr>
          <p:cNvSpPr/>
          <p:nvPr/>
        </p:nvSpPr>
        <p:spPr>
          <a:xfrm>
            <a:off x="4051005" y="1701209"/>
            <a:ext cx="1456660" cy="797442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46F4FAB-F079-0054-DC96-C73314517F82}"/>
              </a:ext>
            </a:extLst>
          </p:cNvPr>
          <p:cNvSpPr txBox="1"/>
          <p:nvPr/>
        </p:nvSpPr>
        <p:spPr>
          <a:xfrm>
            <a:off x="5670699" y="2498651"/>
            <a:ext cx="1835889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7. Click ‘Personnel Card’ button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2935402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omputer&#10;&#10;AI-generated content may be incorrect.">
            <a:extLst>
              <a:ext uri="{FF2B5EF4-FFF2-40B4-BE49-F238E27FC236}">
                <a16:creationId xmlns:a16="http://schemas.microsoft.com/office/drawing/2014/main" id="{34289CF2-330F-7401-0E62-71FD09C901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73"/>
            <a:ext cx="12192000" cy="685465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C282766C-817A-E37B-0E9C-BD0863B15FA6}"/>
              </a:ext>
            </a:extLst>
          </p:cNvPr>
          <p:cNvSpPr/>
          <p:nvPr/>
        </p:nvSpPr>
        <p:spPr>
          <a:xfrm>
            <a:off x="7581013" y="2392325"/>
            <a:ext cx="2339163" cy="1318437"/>
          </a:xfrm>
          <a:prstGeom prst="rect">
            <a:avLst/>
          </a:prstGeom>
          <a:noFill/>
          <a:ln w="571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MY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12BDF97-E095-FDEA-FB41-305634CE4FA3}"/>
              </a:ext>
            </a:extLst>
          </p:cNvPr>
          <p:cNvSpPr txBox="1"/>
          <p:nvPr/>
        </p:nvSpPr>
        <p:spPr>
          <a:xfrm>
            <a:off x="10138143" y="2296633"/>
            <a:ext cx="1835889" cy="1200329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/>
              <a:t>8. Click ‘view details’ at ‘Personnel Card Listing’ </a:t>
            </a:r>
            <a:endParaRPr lang="en-MY" dirty="0"/>
          </a:p>
        </p:txBody>
      </p:sp>
    </p:spTree>
    <p:extLst>
      <p:ext uri="{BB962C8B-B14F-4D97-AF65-F5344CB8AC3E}">
        <p14:creationId xmlns:p14="http://schemas.microsoft.com/office/powerpoint/2010/main" val="1986990105"/>
      </p:ext>
    </p:extLst>
  </p:cSld>
  <p:clrMapOvr>
    <a:masterClrMapping/>
  </p:clrMapOvr>
</p:sld>
</file>

<file path=ppt/theme/theme1.xml><?xml version="1.0" encoding="utf-8"?>
<a:theme xmlns:a="http://schemas.openxmlformats.org/drawingml/2006/main" name="ChronicleVTI">
  <a:themeElements>
    <a:clrScheme name="Chronicle">
      <a:dk1>
        <a:srgbClr val="000000"/>
      </a:dk1>
      <a:lt1>
        <a:srgbClr val="FFFFFF"/>
      </a:lt1>
      <a:dk2>
        <a:srgbClr val="1C1C32"/>
      </a:dk2>
      <a:lt2>
        <a:srgbClr val="F8F4F1"/>
      </a:lt2>
      <a:accent1>
        <a:srgbClr val="734B67"/>
      </a:accent1>
      <a:accent2>
        <a:srgbClr val="959EBB"/>
      </a:accent2>
      <a:accent3>
        <a:srgbClr val="596781"/>
      </a:accent3>
      <a:accent4>
        <a:srgbClr val="7F6E8C"/>
      </a:accent4>
      <a:accent5>
        <a:srgbClr val="DB9A8F"/>
      </a:accent5>
      <a:accent6>
        <a:srgbClr val="C29AB1"/>
      </a:accent6>
      <a:hlink>
        <a:srgbClr val="778BA2"/>
      </a:hlink>
      <a:folHlink>
        <a:srgbClr val="A27C99"/>
      </a:folHlink>
    </a:clrScheme>
    <a:fontScheme name="Univers Calisto">
      <a:majorFont>
        <a:latin typeface="Univers Condensed"/>
        <a:ea typeface=""/>
        <a:cs typeface=""/>
      </a:majorFont>
      <a:minorFont>
        <a:latin typeface="Calisto M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 w="12700" cap="flat" cmpd="sng" algn="ctr">
          <a:noFill/>
          <a:prstDash val="solid"/>
          <a:miter lim="800000"/>
        </a:ln>
        <a:effectLst/>
        <a:extLst>
          <a:ext uri="{91240B29-F687-4F45-9708-019B960494DF}">
            <a14:hiddenLine xmlns:a14="http://schemas.microsoft.com/office/drawing/2010/main" w="12700" cap="flat" cmpd="sng" algn="ctr">
              <a:solidFill>
                <a:schemeClr val="accent1">
                  <a:shade val="50000"/>
                </a:schemeClr>
              </a:solidFill>
              <a:prstDash val="solid"/>
              <a:miter lim="800000"/>
            </a14:hiddenLine>
          </a:ext>
        </a:ex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ChronicleVTI" id="{508E4D90-5116-4BF0-876B-3F422DD1F65F}" vid="{AA21DC3D-92A8-43A4-8358-ED428371CD55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</TotalTime>
  <Words>365</Words>
  <Application>Microsoft Office PowerPoint</Application>
  <PresentationFormat>Widescreen</PresentationFormat>
  <Paragraphs>41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7" baseType="lpstr">
      <vt:lpstr>Arial</vt:lpstr>
      <vt:lpstr>Calisto MT</vt:lpstr>
      <vt:lpstr>Univers Condensed</vt:lpstr>
      <vt:lpstr>ChronicleVTI</vt:lpstr>
      <vt:lpstr>GREEN CARD CIDB &amp; ISO 45001: 2018 – DOCUMENT NEEDS FROM HR</vt:lpstr>
      <vt:lpstr>1a) REQUIREMENTS DOCUMENT NEEDS FROM HR TO APPLY CIDB GREEN CARD FOR NEW Employee</vt:lpstr>
      <vt:lpstr>1b) purposes OF GREEN CARD</vt:lpstr>
      <vt:lpstr>METHODS TO APPLY FOR A CIDB GREEN CARD COMPANY FOR NEW Employee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GREEN CARD FOR EXISTING STAFF/EMPLOYEE</vt:lpstr>
      <vt:lpstr>REQUIREMENTS FOR LICENSE RENEWAL SPKK/PKK &amp; SCORE (THE DOCUMENT WE NEED FROM HR)</vt:lpstr>
      <vt:lpstr>ISO 45001 – DOCUMENTS WE NEED FROM HR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Aina Hisham</dc:creator>
  <cp:lastModifiedBy>Philip Yong</cp:lastModifiedBy>
  <cp:revision>2</cp:revision>
  <dcterms:created xsi:type="dcterms:W3CDTF">2025-05-07T01:28:33Z</dcterms:created>
  <dcterms:modified xsi:type="dcterms:W3CDTF">2025-05-07T03:57:24Z</dcterms:modified>
</cp:coreProperties>
</file>