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Lst>
  <p:notesMasterIdLst>
    <p:notesMasterId r:id="rId10"/>
  </p:notesMasterIdLst>
  <p:sldSz cx="14630400" cy="8229600"/>
  <p:notesSz cx="8229600" cy="14630400"/>
  <p:embeddedFontLst>
    <p:embeddedFont>
      <p:font typeface="Merriweather"/>
      <p:regular r:id="rId15"/>
    </p:embeddedFont>
    <p:embeddedFont>
      <p:font typeface="Merriweather"/>
      <p:regular r:id="rId16"/>
    </p:embeddedFont>
    <p:embeddedFont>
      <p:font typeface="Merriweather"/>
      <p:regular r:id="rId17"/>
    </p:embeddedFont>
    <p:embeddedFont>
      <p:font typeface="Merriweather"/>
      <p:regular r:id="rId18"/>
    </p:embeddedFont>
    <p:embeddedFont>
      <p:font typeface="Merriweather"/>
      <p:regular r:id="rId19"/>
    </p:embeddedFont>
    <p:embeddedFont>
      <p:font typeface="Merriweather"/>
      <p:regular r:id="rId20"/>
    </p:embeddedFont>
    <p:embeddedFont>
      <p:font typeface="Merriweather"/>
      <p:regular r:id="rId21"/>
    </p:embeddedFont>
    <p:embeddedFont>
      <p:font typeface="Merriweather"/>
      <p:regular r:id="rId22"/>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5" Type="http://schemas.openxmlformats.org/officeDocument/2006/relationships/font" Target="fonts/font1.fntdata"/><Relationship Id="rId16" Type="http://schemas.openxmlformats.org/officeDocument/2006/relationships/font" Target="fonts/font2.fntdata"/><Relationship Id="rId17" Type="http://schemas.openxmlformats.org/officeDocument/2006/relationships/font" Target="fonts/font3.fntdata"/><Relationship Id="rId18" Type="http://schemas.openxmlformats.org/officeDocument/2006/relationships/font" Target="fonts/font4.fntdata"/><Relationship Id="rId19" Type="http://schemas.openxmlformats.org/officeDocument/2006/relationships/font" Target="fonts/font5.fntdata"/><Relationship Id="rId20" Type="http://schemas.openxmlformats.org/officeDocument/2006/relationships/font" Target="fonts/font6.fntdata"/><Relationship Id="rId21" Type="http://schemas.openxmlformats.org/officeDocument/2006/relationships/font" Target="fonts/font7.fntdata"/><Relationship Id="rId22" Type="http://schemas.openxmlformats.org/officeDocument/2006/relationships/font" Target="fonts/font8.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2-1.png"/><Relationship Id="rId2" Type="http://schemas.openxmlformats.org/officeDocument/2006/relationships/image" Target="../media/image-1002-2.png"/><Relationship Id="rId4"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3-1.png"/><Relationship Id="rId2" Type="http://schemas.openxmlformats.org/officeDocument/2006/relationships/image" Target="../media/image-1003-2.png"/><Relationship Id="rId4"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4-1.png"/><Relationship Id="rId2" Type="http://schemas.openxmlformats.org/officeDocument/2006/relationships/image" Target="../media/image-1004-2.png"/><Relationship Id="rId4"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5-1.png"/><Relationship Id="rId2" Type="http://schemas.openxmlformats.org/officeDocument/2006/relationships/image" Target="../media/image-1005-2.png"/><Relationship Id="rId4"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6-1.png"/><Relationship Id="rId2" Type="http://schemas.openxmlformats.org/officeDocument/2006/relationships/image" Target="../media/image-1006-2.png"/><Relationship Id="rId4"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7-1.png"/><Relationship Id="rId2" Type="http://schemas.openxmlformats.org/officeDocument/2006/relationships/image" Target="../media/image-1007-2.png"/><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8-1.png"/><Relationship Id="rId2" Type="http://schemas.openxmlformats.org/officeDocument/2006/relationships/image" Target="../media/image-1008-2.png"/><Relationship Id="rId4"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9-1.png"/><Relationship Id="rId2" Type="http://schemas.openxmlformats.org/officeDocument/2006/relationships/image" Target="../media/image-1009-2.png"/><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9151A">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9151A">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9151A">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9151A">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9151A">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9151A">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9151A">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9151A">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slideLayout" Target="../slideLayouts/slideLayout3.xml"/><Relationship Id="rId6"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4.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slideLayout" Target="../slideLayouts/slideLayout5.xml"/><Relationship Id="rId6"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6.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image" Target="../media/image-6-8.png"/><Relationship Id="rId9" Type="http://schemas.openxmlformats.org/officeDocument/2006/relationships/image" Target="../media/image-6-9.png"/><Relationship Id="rId10" Type="http://schemas.openxmlformats.org/officeDocument/2006/relationships/slideLayout" Target="../slideLayouts/slideLayout7.xml"/><Relationship Id="rId11"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8.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slideLayout" Target="../slideLayouts/slideLayout9.xml"/><Relationship Id="rId6"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144000" y="0"/>
            <a:ext cx="5486400" cy="8229600"/>
          </a:xfrm>
          <a:prstGeom prst="rect">
            <a:avLst/>
          </a:prstGeom>
        </p:spPr>
      </p:pic>
      <p:sp>
        <p:nvSpPr>
          <p:cNvPr id="3" name="Text 0"/>
          <p:cNvSpPr/>
          <p:nvPr/>
        </p:nvSpPr>
        <p:spPr>
          <a:xfrm>
            <a:off x="754142" y="1124903"/>
            <a:ext cx="7635716" cy="1346835"/>
          </a:xfrm>
          <a:prstGeom prst="rect">
            <a:avLst/>
          </a:prstGeom>
          <a:noFill/>
          <a:ln/>
        </p:spPr>
        <p:txBody>
          <a:bodyPr wrap="square" lIns="0" tIns="0" rIns="0" bIns="0" rtlCol="0" anchor="t"/>
          <a:lstStyle/>
          <a:p>
            <a:pPr algn="l" indent="0" marL="0">
              <a:lnSpc>
                <a:spcPts val="5300"/>
              </a:lnSpc>
              <a:buNone/>
            </a:pPr>
            <a:r>
              <a:rPr lang="en-US" sz="4200" dirty="0">
                <a:solidFill>
                  <a:srgbClr val="F5F0F0"/>
                </a:solidFill>
                <a:latin typeface="Merriweather" pitchFamily="34" charset="0"/>
                <a:ea typeface="Merriweather" pitchFamily="34" charset="-122"/>
                <a:cs typeface="Merriweather" pitchFamily="34" charset="-120"/>
              </a:rPr>
              <a:t>Emergency Response Team Duties &amp; Responsibilities</a:t>
            </a:r>
            <a:endParaRPr lang="en-US" sz="4200" dirty="0"/>
          </a:p>
        </p:txBody>
      </p:sp>
      <p:sp>
        <p:nvSpPr>
          <p:cNvPr id="4" name="Text 1"/>
          <p:cNvSpPr/>
          <p:nvPr/>
        </p:nvSpPr>
        <p:spPr>
          <a:xfrm>
            <a:off x="754142" y="2794873"/>
            <a:ext cx="7635716" cy="1724025"/>
          </a:xfrm>
          <a:prstGeom prst="rect">
            <a:avLst/>
          </a:prstGeom>
          <a:noFill/>
          <a:ln/>
        </p:spPr>
        <p:txBody>
          <a:bodyPr wrap="square" lIns="0" tIns="0" rIns="0" bIns="0" rtlCol="0" anchor="t"/>
          <a:lstStyle/>
          <a:p>
            <a:pPr algn="l" indent="0" marL="0">
              <a:lnSpc>
                <a:spcPts val="2700"/>
              </a:lnSpc>
              <a:buNone/>
            </a:pPr>
            <a:r>
              <a:rPr lang="en-US" sz="1650" dirty="0">
                <a:solidFill>
                  <a:srgbClr val="E2E6E9"/>
                </a:solidFill>
                <a:latin typeface="Merriweather" pitchFamily="34" charset="0"/>
                <a:ea typeface="Merriweather" pitchFamily="34" charset="-122"/>
                <a:cs typeface="Merriweather" pitchFamily="34" charset="-120"/>
              </a:rPr>
              <a:t>The Administration Department of Mcc Technique Sdn. Bhd. coordinates with all building occupants at The Cruze Lot 10 &amp; 12 to ensure they are well-versed with the Emergency Response Plan (ERP) operations. This plan is regularly practiced to protect both people and assets during emergency situations.</a:t>
            </a:r>
            <a:endParaRPr lang="en-US" sz="1650" dirty="0"/>
          </a:p>
        </p:txBody>
      </p:sp>
      <p:sp>
        <p:nvSpPr>
          <p:cNvPr id="5" name="Text 2"/>
          <p:cNvSpPr/>
          <p:nvPr/>
        </p:nvSpPr>
        <p:spPr>
          <a:xfrm>
            <a:off x="754142" y="4761309"/>
            <a:ext cx="7635716" cy="1724025"/>
          </a:xfrm>
          <a:prstGeom prst="rect">
            <a:avLst/>
          </a:prstGeom>
          <a:noFill/>
          <a:ln/>
        </p:spPr>
        <p:txBody>
          <a:bodyPr wrap="square" lIns="0" tIns="0" rIns="0" bIns="0" rtlCol="0" anchor="t"/>
          <a:lstStyle/>
          <a:p>
            <a:pPr algn="l" indent="0" marL="0">
              <a:lnSpc>
                <a:spcPts val="2700"/>
              </a:lnSpc>
              <a:buNone/>
            </a:pPr>
            <a:r>
              <a:rPr lang="en-US" sz="1650" dirty="0">
                <a:solidFill>
                  <a:srgbClr val="E2E6E9"/>
                </a:solidFill>
                <a:latin typeface="Merriweather" pitchFamily="34" charset="0"/>
                <a:ea typeface="Merriweather" pitchFamily="34" charset="-122"/>
                <a:cs typeface="Merriweather" pitchFamily="34" charset="-120"/>
              </a:rPr>
              <a:t>The ERP defines 'Occupants' as all inhabitants (employees, vendors) and visitors in The Cruze building. 'Emergency Response Authorities (ERA)' refers to Police Force, Fire Brigade, Medical Units, Civil Rescue Squad, and Rela volunteers. The 'Emergency Response Team (ERT)' consists of floor wardens and appointed personnel under the ERP Commander's direction.</a:t>
            </a:r>
            <a:endParaRPr lang="en-US" sz="1650" dirty="0"/>
          </a:p>
        </p:txBody>
      </p:sp>
      <p:sp>
        <p:nvSpPr>
          <p:cNvPr id="6" name="Shape 3"/>
          <p:cNvSpPr/>
          <p:nvPr/>
        </p:nvSpPr>
        <p:spPr>
          <a:xfrm>
            <a:off x="754142" y="6743819"/>
            <a:ext cx="344686" cy="344686"/>
          </a:xfrm>
          <a:prstGeom prst="roundRect">
            <a:avLst>
              <a:gd name="adj" fmla="val 26525840"/>
            </a:avLst>
          </a:prstGeom>
          <a:solidFill>
            <a:srgbClr val="2D6DD8"/>
          </a:solidFill>
          <a:ln w="7620">
            <a:solidFill>
              <a:srgbClr val="4D4D51"/>
            </a:solidFill>
            <a:prstDash val="solid"/>
          </a:ln>
        </p:spPr>
      </p:sp>
      <p:sp>
        <p:nvSpPr>
          <p:cNvPr id="7" name="Text 4"/>
          <p:cNvSpPr/>
          <p:nvPr/>
        </p:nvSpPr>
        <p:spPr>
          <a:xfrm>
            <a:off x="863679" y="6867406"/>
            <a:ext cx="125611" cy="97512"/>
          </a:xfrm>
          <a:prstGeom prst="rect">
            <a:avLst/>
          </a:prstGeom>
          <a:noFill/>
          <a:ln/>
        </p:spPr>
        <p:txBody>
          <a:bodyPr wrap="none" lIns="0" tIns="0" rIns="0" bIns="0" rtlCol="0" anchor="t"/>
          <a:lstStyle/>
          <a:p>
            <a:pPr algn="ctr" indent="0" marL="0">
              <a:lnSpc>
                <a:spcPts val="750"/>
              </a:lnSpc>
              <a:buNone/>
            </a:pPr>
            <a:r>
              <a:rPr lang="en-US" sz="750" dirty="0">
                <a:solidFill>
                  <a:srgbClr val="FFFFFF"/>
                </a:solidFill>
                <a:latin typeface="Merriweather Medium" pitchFamily="34" charset="0"/>
                <a:ea typeface="Merriweather Medium" pitchFamily="34" charset="-122"/>
                <a:cs typeface="Merriweather Medium" pitchFamily="34" charset="-120"/>
              </a:rPr>
              <a:t>PY</a:t>
            </a:r>
            <a:endParaRPr lang="en-US" sz="750" dirty="0"/>
          </a:p>
        </p:txBody>
      </p:sp>
      <p:sp>
        <p:nvSpPr>
          <p:cNvPr id="8" name="Text 5"/>
          <p:cNvSpPr/>
          <p:nvPr/>
        </p:nvSpPr>
        <p:spPr>
          <a:xfrm>
            <a:off x="1206460" y="6727746"/>
            <a:ext cx="1907500" cy="376952"/>
          </a:xfrm>
          <a:prstGeom prst="rect">
            <a:avLst/>
          </a:prstGeom>
          <a:noFill/>
          <a:ln/>
        </p:spPr>
        <p:txBody>
          <a:bodyPr wrap="none" lIns="0" tIns="0" rIns="0" bIns="0" rtlCol="0" anchor="t"/>
          <a:lstStyle/>
          <a:p>
            <a:pPr algn="l" indent="0" marL="0">
              <a:lnSpc>
                <a:spcPts val="2950"/>
              </a:lnSpc>
              <a:buNone/>
            </a:pPr>
            <a:r>
              <a:rPr lang="en-US" sz="2100" b="1" dirty="0">
                <a:solidFill>
                  <a:srgbClr val="E2E6E9"/>
                </a:solidFill>
                <a:latin typeface="Merriweather Bold" pitchFamily="34" charset="0"/>
                <a:ea typeface="Merriweather Bold" pitchFamily="34" charset="-122"/>
                <a:cs typeface="Merriweather Bold" pitchFamily="34" charset="-120"/>
              </a:rPr>
              <a:t>by Philip Yong</a:t>
            </a:r>
            <a:endParaRPr lang="en-US" sz="2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160413" y="779740"/>
            <a:ext cx="7795974" cy="1203722"/>
          </a:xfrm>
          <a:prstGeom prst="rect">
            <a:avLst/>
          </a:prstGeom>
          <a:noFill/>
          <a:ln/>
        </p:spPr>
        <p:txBody>
          <a:bodyPr wrap="square" lIns="0" tIns="0" rIns="0" bIns="0" rtlCol="0" anchor="t"/>
          <a:lstStyle/>
          <a:p>
            <a:pPr algn="l" indent="0" marL="0">
              <a:lnSpc>
                <a:spcPts val="4700"/>
              </a:lnSpc>
              <a:buNone/>
            </a:pPr>
            <a:r>
              <a:rPr lang="en-US" sz="3750" dirty="0">
                <a:solidFill>
                  <a:srgbClr val="F5F0F0"/>
                </a:solidFill>
                <a:latin typeface="Merriweather" pitchFamily="34" charset="0"/>
                <a:ea typeface="Merriweather" pitchFamily="34" charset="-122"/>
                <a:cs typeface="Merriweather" pitchFamily="34" charset="-120"/>
              </a:rPr>
              <a:t>Bomb Threat Emergency Procedure</a:t>
            </a:r>
            <a:endParaRPr lang="en-US" sz="3750" dirty="0"/>
          </a:p>
        </p:txBody>
      </p:sp>
      <p:pic>
        <p:nvPicPr>
          <p:cNvPr id="4" name="Image 1" descr="preencoded.png">    </p:cNvPr>
          <p:cNvPicPr>
            <a:picLocks noChangeAspect="1"/>
          </p:cNvPicPr>
          <p:nvPr/>
        </p:nvPicPr>
        <p:blipFill>
          <a:blip r:embed="rId2"/>
          <a:stretch>
            <a:fillRect/>
          </a:stretch>
        </p:blipFill>
        <p:spPr>
          <a:xfrm>
            <a:off x="6160413" y="2272308"/>
            <a:ext cx="962858" cy="1725811"/>
          </a:xfrm>
          <a:prstGeom prst="rect">
            <a:avLst/>
          </a:prstGeom>
        </p:spPr>
      </p:pic>
      <p:sp>
        <p:nvSpPr>
          <p:cNvPr id="5" name="Text 1"/>
          <p:cNvSpPr/>
          <p:nvPr/>
        </p:nvSpPr>
        <p:spPr>
          <a:xfrm>
            <a:off x="7412117" y="2464832"/>
            <a:ext cx="2703790" cy="300871"/>
          </a:xfrm>
          <a:prstGeom prst="rect">
            <a:avLst/>
          </a:prstGeom>
          <a:noFill/>
          <a:ln/>
        </p:spPr>
        <p:txBody>
          <a:bodyPr wrap="none" lIns="0" tIns="0" rIns="0" bIns="0" rtlCol="0" anchor="t"/>
          <a:lstStyle/>
          <a:p>
            <a:pPr algn="l" indent="0" marL="0">
              <a:lnSpc>
                <a:spcPts val="2350"/>
              </a:lnSpc>
              <a:buNone/>
            </a:pPr>
            <a:r>
              <a:rPr lang="en-US" sz="1850" dirty="0">
                <a:solidFill>
                  <a:srgbClr val="E2E6E9"/>
                </a:solidFill>
                <a:latin typeface="Merriweather" pitchFamily="34" charset="0"/>
                <a:ea typeface="Merriweather" pitchFamily="34" charset="-122"/>
                <a:cs typeface="Merriweather" pitchFamily="34" charset="-120"/>
              </a:rPr>
              <a:t>Immediate Notification</a:t>
            </a:r>
            <a:endParaRPr lang="en-US" sz="1850" dirty="0"/>
          </a:p>
        </p:txBody>
      </p:sp>
      <p:sp>
        <p:nvSpPr>
          <p:cNvPr id="6" name="Text 2"/>
          <p:cNvSpPr/>
          <p:nvPr/>
        </p:nvSpPr>
        <p:spPr>
          <a:xfrm>
            <a:off x="7412117" y="2881193"/>
            <a:ext cx="6544270" cy="924401"/>
          </a:xfrm>
          <a:prstGeom prst="rect">
            <a:avLst/>
          </a:prstGeom>
          <a:noFill/>
          <a:ln/>
        </p:spPr>
        <p:txBody>
          <a:bodyPr wrap="square" lIns="0" tIns="0" rIns="0" bIns="0" rtlCol="0" anchor="t"/>
          <a:lstStyle/>
          <a:p>
            <a:pPr algn="l" indent="0" marL="0">
              <a:lnSpc>
                <a:spcPts val="2400"/>
              </a:lnSpc>
              <a:buNone/>
            </a:pPr>
            <a:r>
              <a:rPr lang="en-US" sz="1500" dirty="0">
                <a:solidFill>
                  <a:srgbClr val="E2E6E9"/>
                </a:solidFill>
                <a:latin typeface="Merriweather" pitchFamily="34" charset="0"/>
                <a:ea typeface="Merriweather" pitchFamily="34" charset="-122"/>
                <a:cs typeface="Merriweather" pitchFamily="34" charset="-120"/>
              </a:rPr>
              <a:t>If a bomb threat is received or a suspicious object discovered, immediately notify the nearest Police Station or call 911, providing all necessary details about the threat, discovery time, and location.</a:t>
            </a:r>
            <a:endParaRPr lang="en-US" sz="1500" dirty="0"/>
          </a:p>
        </p:txBody>
      </p:sp>
      <p:pic>
        <p:nvPicPr>
          <p:cNvPr id="7" name="Image 2" descr="preencoded.png">    </p:cNvPr>
          <p:cNvPicPr>
            <a:picLocks noChangeAspect="1"/>
          </p:cNvPicPr>
          <p:nvPr/>
        </p:nvPicPr>
        <p:blipFill>
          <a:blip r:embed="rId3"/>
          <a:stretch>
            <a:fillRect/>
          </a:stretch>
        </p:blipFill>
        <p:spPr>
          <a:xfrm>
            <a:off x="6160413" y="3998119"/>
            <a:ext cx="962858" cy="1725811"/>
          </a:xfrm>
          <a:prstGeom prst="rect">
            <a:avLst/>
          </a:prstGeom>
        </p:spPr>
      </p:pic>
      <p:sp>
        <p:nvSpPr>
          <p:cNvPr id="8" name="Text 3"/>
          <p:cNvSpPr/>
          <p:nvPr/>
        </p:nvSpPr>
        <p:spPr>
          <a:xfrm>
            <a:off x="7412117" y="4190643"/>
            <a:ext cx="2407325" cy="300871"/>
          </a:xfrm>
          <a:prstGeom prst="rect">
            <a:avLst/>
          </a:prstGeom>
          <a:noFill/>
          <a:ln/>
        </p:spPr>
        <p:txBody>
          <a:bodyPr wrap="none" lIns="0" tIns="0" rIns="0" bIns="0" rtlCol="0" anchor="t"/>
          <a:lstStyle/>
          <a:p>
            <a:pPr algn="l" indent="0" marL="0">
              <a:lnSpc>
                <a:spcPts val="2350"/>
              </a:lnSpc>
              <a:buNone/>
            </a:pPr>
            <a:r>
              <a:rPr lang="en-US" sz="1850" dirty="0">
                <a:solidFill>
                  <a:srgbClr val="E2E6E9"/>
                </a:solidFill>
                <a:latin typeface="Merriweather" pitchFamily="34" charset="0"/>
                <a:ea typeface="Merriweather" pitchFamily="34" charset="-122"/>
                <a:cs typeface="Merriweather" pitchFamily="34" charset="-120"/>
              </a:rPr>
              <a:t>Police Investigation</a:t>
            </a:r>
            <a:endParaRPr lang="en-US" sz="1850" dirty="0"/>
          </a:p>
        </p:txBody>
      </p:sp>
      <p:sp>
        <p:nvSpPr>
          <p:cNvPr id="9" name="Text 4"/>
          <p:cNvSpPr/>
          <p:nvPr/>
        </p:nvSpPr>
        <p:spPr>
          <a:xfrm>
            <a:off x="7412117" y="4607004"/>
            <a:ext cx="6544270" cy="924401"/>
          </a:xfrm>
          <a:prstGeom prst="rect">
            <a:avLst/>
          </a:prstGeom>
          <a:noFill/>
          <a:ln/>
        </p:spPr>
        <p:txBody>
          <a:bodyPr wrap="square" lIns="0" tIns="0" rIns="0" bIns="0" rtlCol="0" anchor="t"/>
          <a:lstStyle/>
          <a:p>
            <a:pPr algn="l" indent="0" marL="0">
              <a:lnSpc>
                <a:spcPts val="2400"/>
              </a:lnSpc>
              <a:buNone/>
            </a:pPr>
            <a:r>
              <a:rPr lang="en-US" sz="1500" dirty="0">
                <a:solidFill>
                  <a:srgbClr val="E2E6E9"/>
                </a:solidFill>
                <a:latin typeface="Merriweather" pitchFamily="34" charset="0"/>
                <a:ea typeface="Merriweather" pitchFamily="34" charset="-122"/>
                <a:cs typeface="Merriweather" pitchFamily="34" charset="-120"/>
              </a:rPr>
              <a:t>Any ERT member will report to the Police in charge and allow them to begin their investigation of the bomb threat. The evacuation decision will be determined by the Police Officer or ERT Commander.</a:t>
            </a:r>
            <a:endParaRPr lang="en-US" sz="1500" dirty="0"/>
          </a:p>
        </p:txBody>
      </p:sp>
      <p:pic>
        <p:nvPicPr>
          <p:cNvPr id="10" name="Image 3" descr="preencoded.png">    </p:cNvPr>
          <p:cNvPicPr>
            <a:picLocks noChangeAspect="1"/>
          </p:cNvPicPr>
          <p:nvPr/>
        </p:nvPicPr>
        <p:blipFill>
          <a:blip r:embed="rId4"/>
          <a:stretch>
            <a:fillRect/>
          </a:stretch>
        </p:blipFill>
        <p:spPr>
          <a:xfrm>
            <a:off x="6160413" y="5723930"/>
            <a:ext cx="962858" cy="1725811"/>
          </a:xfrm>
          <a:prstGeom prst="rect">
            <a:avLst/>
          </a:prstGeom>
        </p:spPr>
      </p:pic>
      <p:sp>
        <p:nvSpPr>
          <p:cNvPr id="11" name="Text 5"/>
          <p:cNvSpPr/>
          <p:nvPr/>
        </p:nvSpPr>
        <p:spPr>
          <a:xfrm>
            <a:off x="7412117" y="5916454"/>
            <a:ext cx="2407325" cy="300871"/>
          </a:xfrm>
          <a:prstGeom prst="rect">
            <a:avLst/>
          </a:prstGeom>
          <a:noFill/>
          <a:ln/>
        </p:spPr>
        <p:txBody>
          <a:bodyPr wrap="none" lIns="0" tIns="0" rIns="0" bIns="0" rtlCol="0" anchor="t"/>
          <a:lstStyle/>
          <a:p>
            <a:pPr algn="l" indent="0" marL="0">
              <a:lnSpc>
                <a:spcPts val="2350"/>
              </a:lnSpc>
              <a:buNone/>
            </a:pPr>
            <a:r>
              <a:rPr lang="en-US" sz="1850" dirty="0">
                <a:solidFill>
                  <a:srgbClr val="E2E6E9"/>
                </a:solidFill>
                <a:latin typeface="Merriweather" pitchFamily="34" charset="0"/>
                <a:ea typeface="Merriweather" pitchFamily="34" charset="-122"/>
                <a:cs typeface="Merriweather" pitchFamily="34" charset="-120"/>
              </a:rPr>
              <a:t>Building Evacuation</a:t>
            </a:r>
            <a:endParaRPr lang="en-US" sz="1850" dirty="0"/>
          </a:p>
        </p:txBody>
      </p:sp>
      <p:sp>
        <p:nvSpPr>
          <p:cNvPr id="12" name="Text 6"/>
          <p:cNvSpPr/>
          <p:nvPr/>
        </p:nvSpPr>
        <p:spPr>
          <a:xfrm>
            <a:off x="7412117" y="6332815"/>
            <a:ext cx="6544270" cy="924401"/>
          </a:xfrm>
          <a:prstGeom prst="rect">
            <a:avLst/>
          </a:prstGeom>
          <a:noFill/>
          <a:ln/>
        </p:spPr>
        <p:txBody>
          <a:bodyPr wrap="square" lIns="0" tIns="0" rIns="0" bIns="0" rtlCol="0" anchor="t"/>
          <a:lstStyle/>
          <a:p>
            <a:pPr algn="l" indent="0" marL="0">
              <a:lnSpc>
                <a:spcPts val="2400"/>
              </a:lnSpc>
              <a:buNone/>
            </a:pPr>
            <a:r>
              <a:rPr lang="en-US" sz="1500" dirty="0">
                <a:solidFill>
                  <a:srgbClr val="E2E6E9"/>
                </a:solidFill>
                <a:latin typeface="Merriweather" pitchFamily="34" charset="0"/>
                <a:ea typeface="Merriweather" pitchFamily="34" charset="-122"/>
                <a:cs typeface="Merriweather" pitchFamily="34" charset="-120"/>
              </a:rPr>
              <a:t>If evacuation is required, the Police Officer or ERT Commander will sound a series of alarm bells using the building fire protection system. Occupants must not return to work areas until authorized.</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173033" y="540901"/>
            <a:ext cx="7770733" cy="1226344"/>
          </a:xfrm>
          <a:prstGeom prst="rect">
            <a:avLst/>
          </a:prstGeom>
          <a:noFill/>
          <a:ln/>
        </p:spPr>
        <p:txBody>
          <a:bodyPr wrap="square" lIns="0" tIns="0" rIns="0" bIns="0" rtlCol="0" anchor="t"/>
          <a:lstStyle/>
          <a:p>
            <a:pPr algn="l" indent="0" marL="0">
              <a:lnSpc>
                <a:spcPts val="4800"/>
              </a:lnSpc>
              <a:buNone/>
            </a:pPr>
            <a:r>
              <a:rPr lang="en-US" sz="3850" dirty="0">
                <a:solidFill>
                  <a:srgbClr val="F5F0F0"/>
                </a:solidFill>
                <a:latin typeface="Merriweather" pitchFamily="34" charset="0"/>
                <a:ea typeface="Merriweather" pitchFamily="34" charset="-122"/>
                <a:cs typeface="Merriweather" pitchFamily="34" charset="-120"/>
              </a:rPr>
              <a:t>Serious Injury Emergency Procedure</a:t>
            </a:r>
            <a:endParaRPr lang="en-US" sz="3850" dirty="0"/>
          </a:p>
        </p:txBody>
      </p:sp>
      <p:sp>
        <p:nvSpPr>
          <p:cNvPr id="4" name="Shape 1"/>
          <p:cNvSpPr/>
          <p:nvPr/>
        </p:nvSpPr>
        <p:spPr>
          <a:xfrm>
            <a:off x="6173033" y="2061448"/>
            <a:ext cx="147042" cy="1679615"/>
          </a:xfrm>
          <a:prstGeom prst="roundRect">
            <a:avLst>
              <a:gd name="adj" fmla="val 56044"/>
            </a:avLst>
          </a:prstGeom>
          <a:solidFill>
            <a:srgbClr val="003180"/>
          </a:solidFill>
          <a:ln w="7620">
            <a:solidFill>
              <a:srgbClr val="194A99"/>
            </a:solidFill>
            <a:prstDash val="solid"/>
          </a:ln>
        </p:spPr>
      </p:sp>
      <p:sp>
        <p:nvSpPr>
          <p:cNvPr id="5" name="Text 2"/>
          <p:cNvSpPr/>
          <p:nvPr/>
        </p:nvSpPr>
        <p:spPr>
          <a:xfrm>
            <a:off x="6614279" y="2061448"/>
            <a:ext cx="2452568" cy="306586"/>
          </a:xfrm>
          <a:prstGeom prst="rect">
            <a:avLst/>
          </a:prstGeom>
          <a:noFill/>
          <a:ln/>
        </p:spPr>
        <p:txBody>
          <a:bodyPr wrap="none" lIns="0" tIns="0" rIns="0" bIns="0" rtlCol="0" anchor="t"/>
          <a:lstStyle/>
          <a:p>
            <a:pPr algn="l" indent="0" marL="0">
              <a:lnSpc>
                <a:spcPts val="2400"/>
              </a:lnSpc>
              <a:buNone/>
            </a:pPr>
            <a:r>
              <a:rPr lang="en-US" sz="1900" dirty="0">
                <a:solidFill>
                  <a:srgbClr val="E2E6E9"/>
                </a:solidFill>
                <a:latin typeface="Merriweather" pitchFamily="34" charset="0"/>
                <a:ea typeface="Merriweather" pitchFamily="34" charset="-122"/>
                <a:cs typeface="Merriweather" pitchFamily="34" charset="-120"/>
              </a:rPr>
              <a:t>Assess the Situation</a:t>
            </a:r>
            <a:endParaRPr lang="en-US" sz="1900" dirty="0"/>
          </a:p>
        </p:txBody>
      </p:sp>
      <p:sp>
        <p:nvSpPr>
          <p:cNvPr id="6" name="Text 3"/>
          <p:cNvSpPr/>
          <p:nvPr/>
        </p:nvSpPr>
        <p:spPr>
          <a:xfrm>
            <a:off x="6614279" y="2485668"/>
            <a:ext cx="7329488" cy="1255395"/>
          </a:xfrm>
          <a:prstGeom prst="rect">
            <a:avLst/>
          </a:prstGeom>
          <a:noFill/>
          <a:ln/>
        </p:spPr>
        <p:txBody>
          <a:bodyPr wrap="square" lIns="0" tIns="0" rIns="0" bIns="0" rtlCol="0" anchor="t"/>
          <a:lstStyle/>
          <a:p>
            <a:pPr algn="l" indent="0" marL="0">
              <a:lnSpc>
                <a:spcPts val="2450"/>
              </a:lnSpc>
              <a:buNone/>
            </a:pPr>
            <a:r>
              <a:rPr lang="en-US" sz="1500" dirty="0">
                <a:solidFill>
                  <a:srgbClr val="E2E6E9"/>
                </a:solidFill>
                <a:latin typeface="Merriweather" pitchFamily="34" charset="0"/>
                <a:ea typeface="Merriweather" pitchFamily="34" charset="-122"/>
                <a:cs typeface="Merriweather" pitchFamily="34" charset="-120"/>
              </a:rPr>
              <a:t>ERT members, ERA, and capable occupants should check for injured persons and assess their condition to determine danger potential and injury extent. Do not move seriously injured victims unless there's immediate danger like fire or poisonous gas.</a:t>
            </a:r>
            <a:endParaRPr lang="en-US" sz="1500" dirty="0"/>
          </a:p>
        </p:txBody>
      </p:sp>
      <p:sp>
        <p:nvSpPr>
          <p:cNvPr id="7" name="Shape 4"/>
          <p:cNvSpPr/>
          <p:nvPr/>
        </p:nvSpPr>
        <p:spPr>
          <a:xfrm>
            <a:off x="6467237" y="3937159"/>
            <a:ext cx="147042" cy="1679615"/>
          </a:xfrm>
          <a:prstGeom prst="roundRect">
            <a:avLst>
              <a:gd name="adj" fmla="val 56044"/>
            </a:avLst>
          </a:prstGeom>
          <a:solidFill>
            <a:srgbClr val="003180"/>
          </a:solidFill>
          <a:ln w="7620">
            <a:solidFill>
              <a:srgbClr val="194A99"/>
            </a:solidFill>
            <a:prstDash val="solid"/>
          </a:ln>
        </p:spPr>
      </p:sp>
      <p:sp>
        <p:nvSpPr>
          <p:cNvPr id="8" name="Text 5"/>
          <p:cNvSpPr/>
          <p:nvPr/>
        </p:nvSpPr>
        <p:spPr>
          <a:xfrm>
            <a:off x="6908483" y="3937159"/>
            <a:ext cx="2452568" cy="306586"/>
          </a:xfrm>
          <a:prstGeom prst="rect">
            <a:avLst/>
          </a:prstGeom>
          <a:noFill/>
          <a:ln/>
        </p:spPr>
        <p:txBody>
          <a:bodyPr wrap="none" lIns="0" tIns="0" rIns="0" bIns="0" rtlCol="0" anchor="t"/>
          <a:lstStyle/>
          <a:p>
            <a:pPr algn="l" indent="0" marL="0">
              <a:lnSpc>
                <a:spcPts val="2400"/>
              </a:lnSpc>
              <a:buNone/>
            </a:pPr>
            <a:r>
              <a:rPr lang="en-US" sz="1900" dirty="0">
                <a:solidFill>
                  <a:srgbClr val="E2E6E9"/>
                </a:solidFill>
                <a:latin typeface="Merriweather" pitchFamily="34" charset="0"/>
                <a:ea typeface="Merriweather" pitchFamily="34" charset="-122"/>
                <a:cs typeface="Merriweather" pitchFamily="34" charset="-120"/>
              </a:rPr>
              <a:t>Call for Help</a:t>
            </a:r>
            <a:endParaRPr lang="en-US" sz="1900" dirty="0"/>
          </a:p>
        </p:txBody>
      </p:sp>
      <p:sp>
        <p:nvSpPr>
          <p:cNvPr id="9" name="Text 6"/>
          <p:cNvSpPr/>
          <p:nvPr/>
        </p:nvSpPr>
        <p:spPr>
          <a:xfrm>
            <a:off x="6908483" y="4361378"/>
            <a:ext cx="7035284" cy="1255395"/>
          </a:xfrm>
          <a:prstGeom prst="rect">
            <a:avLst/>
          </a:prstGeom>
          <a:noFill/>
          <a:ln/>
        </p:spPr>
        <p:txBody>
          <a:bodyPr wrap="square" lIns="0" tIns="0" rIns="0" bIns="0" rtlCol="0" anchor="t"/>
          <a:lstStyle/>
          <a:p>
            <a:pPr algn="l" indent="0" marL="0">
              <a:lnSpc>
                <a:spcPts val="2450"/>
              </a:lnSpc>
              <a:buNone/>
            </a:pPr>
            <a:r>
              <a:rPr lang="en-US" sz="1500" dirty="0">
                <a:solidFill>
                  <a:srgbClr val="E2E6E9"/>
                </a:solidFill>
                <a:latin typeface="Merriweather" pitchFamily="34" charset="0"/>
                <a:ea typeface="Merriweather" pitchFamily="34" charset="-122"/>
                <a:cs typeface="Merriweather" pitchFamily="34" charset="-120"/>
              </a:rPr>
              <a:t>Call Police at 911 immediately if any injured victim is found. Request an ambulance if the victim has breathing difficulties, chest pain, severe bleeding, slurred speech, poisoning, head/neck/back injuries, or possible broken bones.</a:t>
            </a:r>
            <a:endParaRPr lang="en-US" sz="1500" dirty="0"/>
          </a:p>
        </p:txBody>
      </p:sp>
      <p:sp>
        <p:nvSpPr>
          <p:cNvPr id="10" name="Shape 7"/>
          <p:cNvSpPr/>
          <p:nvPr/>
        </p:nvSpPr>
        <p:spPr>
          <a:xfrm>
            <a:off x="6761559" y="5812869"/>
            <a:ext cx="147042" cy="1679615"/>
          </a:xfrm>
          <a:prstGeom prst="roundRect">
            <a:avLst>
              <a:gd name="adj" fmla="val 56044"/>
            </a:avLst>
          </a:prstGeom>
          <a:solidFill>
            <a:srgbClr val="003180"/>
          </a:solidFill>
          <a:ln w="7620">
            <a:solidFill>
              <a:srgbClr val="194A99"/>
            </a:solidFill>
            <a:prstDash val="solid"/>
          </a:ln>
        </p:spPr>
      </p:sp>
      <p:sp>
        <p:nvSpPr>
          <p:cNvPr id="11" name="Text 8"/>
          <p:cNvSpPr/>
          <p:nvPr/>
        </p:nvSpPr>
        <p:spPr>
          <a:xfrm>
            <a:off x="7202805" y="5812869"/>
            <a:ext cx="2452568" cy="306586"/>
          </a:xfrm>
          <a:prstGeom prst="rect">
            <a:avLst/>
          </a:prstGeom>
          <a:noFill/>
          <a:ln/>
        </p:spPr>
        <p:txBody>
          <a:bodyPr wrap="none" lIns="0" tIns="0" rIns="0" bIns="0" rtlCol="0" anchor="t"/>
          <a:lstStyle/>
          <a:p>
            <a:pPr algn="l" indent="0" marL="0">
              <a:lnSpc>
                <a:spcPts val="2400"/>
              </a:lnSpc>
              <a:buNone/>
            </a:pPr>
            <a:r>
              <a:rPr lang="en-US" sz="1900" dirty="0">
                <a:solidFill>
                  <a:srgbClr val="E2E6E9"/>
                </a:solidFill>
                <a:latin typeface="Merriweather" pitchFamily="34" charset="0"/>
                <a:ea typeface="Merriweather" pitchFamily="34" charset="-122"/>
                <a:cs typeface="Merriweather" pitchFamily="34" charset="-120"/>
              </a:rPr>
              <a:t>Provide First Aid</a:t>
            </a:r>
            <a:endParaRPr lang="en-US" sz="1900" dirty="0"/>
          </a:p>
        </p:txBody>
      </p:sp>
      <p:sp>
        <p:nvSpPr>
          <p:cNvPr id="12" name="Text 9"/>
          <p:cNvSpPr/>
          <p:nvPr/>
        </p:nvSpPr>
        <p:spPr>
          <a:xfrm>
            <a:off x="7202805" y="6237089"/>
            <a:ext cx="6740962" cy="1255395"/>
          </a:xfrm>
          <a:prstGeom prst="rect">
            <a:avLst/>
          </a:prstGeom>
          <a:noFill/>
          <a:ln/>
        </p:spPr>
        <p:txBody>
          <a:bodyPr wrap="square" lIns="0" tIns="0" rIns="0" bIns="0" rtlCol="0" anchor="t"/>
          <a:lstStyle/>
          <a:p>
            <a:pPr algn="l" indent="0" marL="0">
              <a:lnSpc>
                <a:spcPts val="2450"/>
              </a:lnSpc>
              <a:buNone/>
            </a:pPr>
            <a:r>
              <a:rPr lang="en-US" sz="1500" dirty="0">
                <a:solidFill>
                  <a:srgbClr val="E2E6E9"/>
                </a:solidFill>
                <a:latin typeface="Merriweather" pitchFamily="34" charset="0"/>
                <a:ea typeface="Merriweather" pitchFamily="34" charset="-122"/>
                <a:cs typeface="Merriweather" pitchFamily="34" charset="-120"/>
              </a:rPr>
              <a:t>Keep the victim calm and comfortable. Trained personnel should administer CPR or First Aid when necessary, taking precautions to minimize exposure to blood and bodily fluids. Stay with the victim until ERT or ERA arrives.</a:t>
            </a:r>
            <a:endParaRPr lang="en-US" sz="15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144000" y="0"/>
            <a:ext cx="5486400" cy="8229600"/>
          </a:xfrm>
          <a:prstGeom prst="rect">
            <a:avLst/>
          </a:prstGeom>
        </p:spPr>
      </p:pic>
      <p:sp>
        <p:nvSpPr>
          <p:cNvPr id="3" name="Text 0"/>
          <p:cNvSpPr/>
          <p:nvPr/>
        </p:nvSpPr>
        <p:spPr>
          <a:xfrm>
            <a:off x="748665" y="756166"/>
            <a:ext cx="5773817" cy="668536"/>
          </a:xfrm>
          <a:prstGeom prst="rect">
            <a:avLst/>
          </a:prstGeom>
          <a:noFill/>
          <a:ln/>
        </p:spPr>
        <p:txBody>
          <a:bodyPr wrap="none" lIns="0" tIns="0" rIns="0" bIns="0" rtlCol="0" anchor="t"/>
          <a:lstStyle/>
          <a:p>
            <a:pPr algn="l" indent="0" marL="0">
              <a:lnSpc>
                <a:spcPts val="5250"/>
              </a:lnSpc>
              <a:buNone/>
            </a:pPr>
            <a:r>
              <a:rPr lang="en-US" sz="4200" dirty="0">
                <a:solidFill>
                  <a:srgbClr val="F5F0F0"/>
                </a:solidFill>
                <a:latin typeface="Merriweather" pitchFamily="34" charset="0"/>
                <a:ea typeface="Merriweather" pitchFamily="34" charset="-122"/>
                <a:cs typeface="Merriweather" pitchFamily="34" charset="-120"/>
              </a:rPr>
              <a:t>False Alarm Procedure</a:t>
            </a:r>
            <a:endParaRPr lang="en-US" sz="4200" dirty="0"/>
          </a:p>
        </p:txBody>
      </p:sp>
      <p:sp>
        <p:nvSpPr>
          <p:cNvPr id="4" name="Shape 1"/>
          <p:cNvSpPr/>
          <p:nvPr/>
        </p:nvSpPr>
        <p:spPr>
          <a:xfrm>
            <a:off x="748665" y="1986201"/>
            <a:ext cx="481251" cy="481251"/>
          </a:xfrm>
          <a:prstGeom prst="roundRect">
            <a:avLst>
              <a:gd name="adj" fmla="val 18669"/>
            </a:avLst>
          </a:prstGeom>
          <a:solidFill>
            <a:srgbClr val="003180"/>
          </a:solidFill>
          <a:ln w="7620">
            <a:solidFill>
              <a:srgbClr val="194A99"/>
            </a:solidFill>
            <a:prstDash val="solid"/>
          </a:ln>
        </p:spPr>
      </p:sp>
      <p:pic>
        <p:nvPicPr>
          <p:cNvPr id="5" name="Image 1" descr="preencoded.png">    </p:cNvPr>
          <p:cNvPicPr>
            <a:picLocks noChangeAspect="1"/>
          </p:cNvPicPr>
          <p:nvPr/>
        </p:nvPicPr>
        <p:blipFill>
          <a:blip r:embed="rId2"/>
          <a:stretch>
            <a:fillRect/>
          </a:stretch>
        </p:blipFill>
        <p:spPr>
          <a:xfrm>
            <a:off x="828854" y="2026325"/>
            <a:ext cx="320873" cy="401003"/>
          </a:xfrm>
          <a:prstGeom prst="rect">
            <a:avLst/>
          </a:prstGeom>
        </p:spPr>
      </p:pic>
      <p:sp>
        <p:nvSpPr>
          <p:cNvPr id="6" name="Text 2"/>
          <p:cNvSpPr/>
          <p:nvPr/>
        </p:nvSpPr>
        <p:spPr>
          <a:xfrm>
            <a:off x="1443752" y="1986201"/>
            <a:ext cx="2673906" cy="334208"/>
          </a:xfrm>
          <a:prstGeom prst="rect">
            <a:avLst/>
          </a:prstGeom>
          <a:noFill/>
          <a:ln/>
        </p:spPr>
        <p:txBody>
          <a:bodyPr wrap="none" lIns="0" tIns="0" rIns="0" bIns="0" rtlCol="0" anchor="t"/>
          <a:lstStyle/>
          <a:p>
            <a:pPr algn="l" indent="0" marL="0">
              <a:lnSpc>
                <a:spcPts val="2600"/>
              </a:lnSpc>
              <a:buNone/>
            </a:pPr>
            <a:r>
              <a:rPr lang="en-US" sz="2100" dirty="0">
                <a:solidFill>
                  <a:srgbClr val="E2E6E9"/>
                </a:solidFill>
                <a:latin typeface="Merriweather" pitchFamily="34" charset="0"/>
                <a:ea typeface="Merriweather" pitchFamily="34" charset="-122"/>
                <a:cs typeface="Merriweather" pitchFamily="34" charset="-120"/>
              </a:rPr>
              <a:t>Investigation</a:t>
            </a:r>
            <a:endParaRPr lang="en-US" sz="2100" dirty="0"/>
          </a:p>
        </p:txBody>
      </p:sp>
      <p:sp>
        <p:nvSpPr>
          <p:cNvPr id="7" name="Text 3"/>
          <p:cNvSpPr/>
          <p:nvPr/>
        </p:nvSpPr>
        <p:spPr>
          <a:xfrm>
            <a:off x="1443752" y="2448758"/>
            <a:ext cx="3021330" cy="2396133"/>
          </a:xfrm>
          <a:prstGeom prst="rect">
            <a:avLst/>
          </a:prstGeom>
          <a:noFill/>
          <a:ln/>
        </p:spPr>
        <p:txBody>
          <a:bodyPr wrap="square" lIns="0" tIns="0" rIns="0" bIns="0" rtlCol="0" anchor="t"/>
          <a:lstStyle/>
          <a:p>
            <a:pPr algn="l" indent="0" marL="0">
              <a:lnSpc>
                <a:spcPts val="2650"/>
              </a:lnSpc>
              <a:buNone/>
            </a:pPr>
            <a:r>
              <a:rPr lang="en-US" sz="1650" dirty="0">
                <a:solidFill>
                  <a:srgbClr val="E2E6E9"/>
                </a:solidFill>
                <a:latin typeface="Merriweather" pitchFamily="34" charset="0"/>
                <a:ea typeface="Merriweather" pitchFamily="34" charset="-122"/>
                <a:cs typeface="Merriweather" pitchFamily="34" charset="-120"/>
              </a:rPr>
              <a:t>If the fire alarm triggers, the ERT Commander will dispatch a team member to investigate the area indicated on the fire control panel to determine if it's a genuine emergency.</a:t>
            </a:r>
            <a:endParaRPr lang="en-US" sz="1650" dirty="0"/>
          </a:p>
        </p:txBody>
      </p:sp>
      <p:sp>
        <p:nvSpPr>
          <p:cNvPr id="8" name="Shape 4"/>
          <p:cNvSpPr/>
          <p:nvPr/>
        </p:nvSpPr>
        <p:spPr>
          <a:xfrm>
            <a:off x="4678918" y="1986201"/>
            <a:ext cx="481251" cy="481251"/>
          </a:xfrm>
          <a:prstGeom prst="roundRect">
            <a:avLst>
              <a:gd name="adj" fmla="val 18669"/>
            </a:avLst>
          </a:prstGeom>
          <a:solidFill>
            <a:srgbClr val="003180"/>
          </a:solidFill>
          <a:ln w="7620">
            <a:solidFill>
              <a:srgbClr val="194A99"/>
            </a:solidFill>
            <a:prstDash val="solid"/>
          </a:ln>
        </p:spPr>
      </p:sp>
      <p:pic>
        <p:nvPicPr>
          <p:cNvPr id="9" name="Image 2" descr="preencoded.png">    </p:cNvPr>
          <p:cNvPicPr>
            <a:picLocks noChangeAspect="1"/>
          </p:cNvPicPr>
          <p:nvPr/>
        </p:nvPicPr>
        <p:blipFill>
          <a:blip r:embed="rId3"/>
          <a:stretch>
            <a:fillRect/>
          </a:stretch>
        </p:blipFill>
        <p:spPr>
          <a:xfrm>
            <a:off x="4759107" y="2026325"/>
            <a:ext cx="320873" cy="401003"/>
          </a:xfrm>
          <a:prstGeom prst="rect">
            <a:avLst/>
          </a:prstGeom>
        </p:spPr>
      </p:pic>
      <p:sp>
        <p:nvSpPr>
          <p:cNvPr id="10" name="Text 5"/>
          <p:cNvSpPr/>
          <p:nvPr/>
        </p:nvSpPr>
        <p:spPr>
          <a:xfrm>
            <a:off x="5374005" y="1986201"/>
            <a:ext cx="2673906" cy="334208"/>
          </a:xfrm>
          <a:prstGeom prst="rect">
            <a:avLst/>
          </a:prstGeom>
          <a:noFill/>
          <a:ln/>
        </p:spPr>
        <p:txBody>
          <a:bodyPr wrap="none" lIns="0" tIns="0" rIns="0" bIns="0" rtlCol="0" anchor="t"/>
          <a:lstStyle/>
          <a:p>
            <a:pPr algn="l" indent="0" marL="0">
              <a:lnSpc>
                <a:spcPts val="2600"/>
              </a:lnSpc>
              <a:buNone/>
            </a:pPr>
            <a:r>
              <a:rPr lang="en-US" sz="2100" dirty="0">
                <a:solidFill>
                  <a:srgbClr val="E2E6E9"/>
                </a:solidFill>
                <a:latin typeface="Merriweather" pitchFamily="34" charset="0"/>
                <a:ea typeface="Merriweather" pitchFamily="34" charset="-122"/>
                <a:cs typeface="Merriweather" pitchFamily="34" charset="-120"/>
              </a:rPr>
              <a:t>Notification</a:t>
            </a:r>
            <a:endParaRPr lang="en-US" sz="2100" dirty="0"/>
          </a:p>
        </p:txBody>
      </p:sp>
      <p:sp>
        <p:nvSpPr>
          <p:cNvPr id="11" name="Text 6"/>
          <p:cNvSpPr/>
          <p:nvPr/>
        </p:nvSpPr>
        <p:spPr>
          <a:xfrm>
            <a:off x="5374005" y="2448758"/>
            <a:ext cx="3021330" cy="3080742"/>
          </a:xfrm>
          <a:prstGeom prst="rect">
            <a:avLst/>
          </a:prstGeom>
          <a:noFill/>
          <a:ln/>
        </p:spPr>
        <p:txBody>
          <a:bodyPr wrap="square" lIns="0" tIns="0" rIns="0" bIns="0" rtlCol="0" anchor="t"/>
          <a:lstStyle/>
          <a:p>
            <a:pPr algn="l" indent="0" marL="0">
              <a:lnSpc>
                <a:spcPts val="2650"/>
              </a:lnSpc>
              <a:buNone/>
            </a:pPr>
            <a:r>
              <a:rPr lang="en-US" sz="1650" dirty="0">
                <a:solidFill>
                  <a:srgbClr val="E2E6E9"/>
                </a:solidFill>
                <a:latin typeface="Merriweather" pitchFamily="34" charset="0"/>
                <a:ea typeface="Merriweather" pitchFamily="34" charset="-122"/>
                <a:cs typeface="Merriweather" pitchFamily="34" charset="-120"/>
              </a:rPr>
              <a:t>If the alarm was erroneously triggered, the ERT Commander or team member will isolate the fire control panel and make verbal/mobile announcements about the false alarm, calling back those who evacuated.</a:t>
            </a:r>
            <a:endParaRPr lang="en-US" sz="1650" dirty="0"/>
          </a:p>
        </p:txBody>
      </p:sp>
      <p:sp>
        <p:nvSpPr>
          <p:cNvPr id="12" name="Shape 7"/>
          <p:cNvSpPr/>
          <p:nvPr/>
        </p:nvSpPr>
        <p:spPr>
          <a:xfrm>
            <a:off x="748665" y="5983962"/>
            <a:ext cx="481251" cy="481251"/>
          </a:xfrm>
          <a:prstGeom prst="roundRect">
            <a:avLst>
              <a:gd name="adj" fmla="val 18669"/>
            </a:avLst>
          </a:prstGeom>
          <a:solidFill>
            <a:srgbClr val="003180"/>
          </a:solidFill>
          <a:ln w="7620">
            <a:solidFill>
              <a:srgbClr val="194A99"/>
            </a:solidFill>
            <a:prstDash val="solid"/>
          </a:ln>
        </p:spPr>
      </p:sp>
      <p:pic>
        <p:nvPicPr>
          <p:cNvPr id="13" name="Image 3" descr="preencoded.png">    </p:cNvPr>
          <p:cNvPicPr>
            <a:picLocks noChangeAspect="1"/>
          </p:cNvPicPr>
          <p:nvPr/>
        </p:nvPicPr>
        <p:blipFill>
          <a:blip r:embed="rId4"/>
          <a:stretch>
            <a:fillRect/>
          </a:stretch>
        </p:blipFill>
        <p:spPr>
          <a:xfrm>
            <a:off x="828854" y="6024086"/>
            <a:ext cx="320873" cy="401003"/>
          </a:xfrm>
          <a:prstGeom prst="rect">
            <a:avLst/>
          </a:prstGeom>
        </p:spPr>
      </p:pic>
      <p:sp>
        <p:nvSpPr>
          <p:cNvPr id="14" name="Text 8"/>
          <p:cNvSpPr/>
          <p:nvPr/>
        </p:nvSpPr>
        <p:spPr>
          <a:xfrm>
            <a:off x="1443752" y="5983962"/>
            <a:ext cx="2673906" cy="334208"/>
          </a:xfrm>
          <a:prstGeom prst="rect">
            <a:avLst/>
          </a:prstGeom>
          <a:noFill/>
          <a:ln/>
        </p:spPr>
        <p:txBody>
          <a:bodyPr wrap="none" lIns="0" tIns="0" rIns="0" bIns="0" rtlCol="0" anchor="t"/>
          <a:lstStyle/>
          <a:p>
            <a:pPr algn="l" indent="0" marL="0">
              <a:lnSpc>
                <a:spcPts val="2600"/>
              </a:lnSpc>
              <a:buNone/>
            </a:pPr>
            <a:r>
              <a:rPr lang="en-US" sz="2100" dirty="0">
                <a:solidFill>
                  <a:srgbClr val="E2E6E9"/>
                </a:solidFill>
                <a:latin typeface="Merriweather" pitchFamily="34" charset="0"/>
                <a:ea typeface="Merriweather" pitchFamily="34" charset="-122"/>
                <a:cs typeface="Merriweather" pitchFamily="34" charset="-120"/>
              </a:rPr>
              <a:t>Documentation</a:t>
            </a:r>
            <a:endParaRPr lang="en-US" sz="2100" dirty="0"/>
          </a:p>
        </p:txBody>
      </p:sp>
      <p:sp>
        <p:nvSpPr>
          <p:cNvPr id="15" name="Text 9"/>
          <p:cNvSpPr/>
          <p:nvPr/>
        </p:nvSpPr>
        <p:spPr>
          <a:xfrm>
            <a:off x="1443752" y="6446520"/>
            <a:ext cx="6951583" cy="1026914"/>
          </a:xfrm>
          <a:prstGeom prst="rect">
            <a:avLst/>
          </a:prstGeom>
          <a:noFill/>
          <a:ln/>
        </p:spPr>
        <p:txBody>
          <a:bodyPr wrap="square" lIns="0" tIns="0" rIns="0" bIns="0" rtlCol="0" anchor="t"/>
          <a:lstStyle/>
          <a:p>
            <a:pPr algn="l" indent="0" marL="0">
              <a:lnSpc>
                <a:spcPts val="2650"/>
              </a:lnSpc>
              <a:buNone/>
            </a:pPr>
            <a:r>
              <a:rPr lang="en-US" sz="1650" dirty="0">
                <a:solidFill>
                  <a:srgbClr val="E2E6E9"/>
                </a:solidFill>
                <a:latin typeface="Merriweather" pitchFamily="34" charset="0"/>
                <a:ea typeface="Merriweather" pitchFamily="34" charset="-122"/>
                <a:cs typeface="Merriweather" pitchFamily="34" charset="-120"/>
              </a:rPr>
              <a:t>An incident report regarding the false alarm will be lodged to the ERP Commander. Building maintenance personnel will be informed to check the fire control panel for any faults.</a:t>
            </a:r>
            <a:endParaRPr lang="en-US" sz="1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5963960" y="376595"/>
            <a:ext cx="6339126" cy="426363"/>
          </a:xfrm>
          <a:prstGeom prst="rect">
            <a:avLst/>
          </a:prstGeom>
          <a:noFill/>
          <a:ln/>
        </p:spPr>
        <p:txBody>
          <a:bodyPr wrap="none" lIns="0" tIns="0" rIns="0" bIns="0" rtlCol="0" anchor="t"/>
          <a:lstStyle/>
          <a:p>
            <a:pPr algn="l" indent="0" marL="0">
              <a:lnSpc>
                <a:spcPts val="3350"/>
              </a:lnSpc>
              <a:buNone/>
            </a:pPr>
            <a:r>
              <a:rPr lang="en-US" sz="2650" dirty="0">
                <a:solidFill>
                  <a:srgbClr val="F5F0F0"/>
                </a:solidFill>
                <a:latin typeface="Merriweather" pitchFamily="34" charset="0"/>
                <a:ea typeface="Merriweather" pitchFamily="34" charset="-122"/>
                <a:cs typeface="Merriweather" pitchFamily="34" charset="-120"/>
              </a:rPr>
              <a:t>Emergency Call Centers &amp; Commander</a:t>
            </a:r>
            <a:endParaRPr lang="en-US" sz="2650" dirty="0"/>
          </a:p>
        </p:txBody>
      </p:sp>
      <p:sp>
        <p:nvSpPr>
          <p:cNvPr id="4" name="Text 1"/>
          <p:cNvSpPr/>
          <p:nvPr/>
        </p:nvSpPr>
        <p:spPr>
          <a:xfrm>
            <a:off x="5963960" y="1075849"/>
            <a:ext cx="8188881" cy="450294"/>
          </a:xfrm>
          <a:prstGeom prst="rect">
            <a:avLst/>
          </a:prstGeom>
          <a:noFill/>
          <a:ln/>
        </p:spPr>
        <p:txBody>
          <a:bodyPr wrap="none" lIns="0" tIns="0" rIns="0" bIns="0" rtlCol="0" anchor="t"/>
          <a:lstStyle/>
          <a:p>
            <a:pPr algn="ctr" indent="0" marL="0">
              <a:lnSpc>
                <a:spcPts val="3500"/>
              </a:lnSpc>
              <a:buNone/>
            </a:pPr>
            <a:r>
              <a:rPr lang="en-US" sz="3500" dirty="0">
                <a:solidFill>
                  <a:srgbClr val="E2E6E9"/>
                </a:solidFill>
                <a:latin typeface="Merriweather" pitchFamily="34" charset="0"/>
                <a:ea typeface="Merriweather" pitchFamily="34" charset="-122"/>
                <a:cs typeface="Merriweather" pitchFamily="34" charset="-120"/>
              </a:rPr>
              <a:t>911</a:t>
            </a:r>
            <a:endParaRPr lang="en-US" sz="3500" dirty="0"/>
          </a:p>
        </p:txBody>
      </p:sp>
      <p:sp>
        <p:nvSpPr>
          <p:cNvPr id="5" name="Text 2"/>
          <p:cNvSpPr/>
          <p:nvPr/>
        </p:nvSpPr>
        <p:spPr>
          <a:xfrm>
            <a:off x="9205555" y="1696641"/>
            <a:ext cx="1705689" cy="213241"/>
          </a:xfrm>
          <a:prstGeom prst="rect">
            <a:avLst/>
          </a:prstGeom>
          <a:noFill/>
          <a:ln/>
        </p:spPr>
        <p:txBody>
          <a:bodyPr wrap="none" lIns="0" tIns="0" rIns="0" bIns="0" rtlCol="0" anchor="t"/>
          <a:lstStyle/>
          <a:p>
            <a:pPr algn="ctr" indent="0" marL="0">
              <a:lnSpc>
                <a:spcPts val="1650"/>
              </a:lnSpc>
              <a:buNone/>
            </a:pPr>
            <a:r>
              <a:rPr lang="en-US" sz="1300" dirty="0">
                <a:solidFill>
                  <a:srgbClr val="E2E6E9"/>
                </a:solidFill>
                <a:latin typeface="Merriweather" pitchFamily="34" charset="0"/>
                <a:ea typeface="Merriweather" pitchFamily="34" charset="-122"/>
                <a:cs typeface="Merriweather" pitchFamily="34" charset="-120"/>
              </a:rPr>
              <a:t>Police</a:t>
            </a:r>
            <a:endParaRPr lang="en-US" sz="1300" dirty="0"/>
          </a:p>
        </p:txBody>
      </p:sp>
      <p:sp>
        <p:nvSpPr>
          <p:cNvPr id="6" name="Text 3"/>
          <p:cNvSpPr/>
          <p:nvPr/>
        </p:nvSpPr>
        <p:spPr>
          <a:xfrm>
            <a:off x="5963960" y="1991678"/>
            <a:ext cx="8188881" cy="218242"/>
          </a:xfrm>
          <a:prstGeom prst="rect">
            <a:avLst/>
          </a:prstGeom>
          <a:noFill/>
          <a:ln/>
        </p:spPr>
        <p:txBody>
          <a:bodyPr wrap="none" lIns="0" tIns="0" rIns="0" bIns="0" rtlCol="0" anchor="t"/>
          <a:lstStyle/>
          <a:p>
            <a:pPr algn="ctr" indent="0" marL="0">
              <a:lnSpc>
                <a:spcPts val="1700"/>
              </a:lnSpc>
              <a:buNone/>
            </a:pPr>
            <a:r>
              <a:rPr lang="en-US" sz="1050" dirty="0">
                <a:solidFill>
                  <a:srgbClr val="E2E6E9"/>
                </a:solidFill>
                <a:latin typeface="Merriweather" pitchFamily="34" charset="0"/>
                <a:ea typeface="Merriweather" pitchFamily="34" charset="-122"/>
                <a:cs typeface="Merriweather" pitchFamily="34" charset="-120"/>
              </a:rPr>
              <a:t>For security emergencies and threats</a:t>
            </a:r>
            <a:endParaRPr lang="en-US" sz="1050" dirty="0"/>
          </a:p>
        </p:txBody>
      </p:sp>
      <p:sp>
        <p:nvSpPr>
          <p:cNvPr id="7" name="Text 4"/>
          <p:cNvSpPr/>
          <p:nvPr/>
        </p:nvSpPr>
        <p:spPr>
          <a:xfrm>
            <a:off x="5963960" y="2687479"/>
            <a:ext cx="8188881" cy="450294"/>
          </a:xfrm>
          <a:prstGeom prst="rect">
            <a:avLst/>
          </a:prstGeom>
          <a:noFill/>
          <a:ln/>
        </p:spPr>
        <p:txBody>
          <a:bodyPr wrap="none" lIns="0" tIns="0" rIns="0" bIns="0" rtlCol="0" anchor="t"/>
          <a:lstStyle/>
          <a:p>
            <a:pPr algn="ctr" indent="0" marL="0">
              <a:lnSpc>
                <a:spcPts val="3500"/>
              </a:lnSpc>
              <a:buNone/>
            </a:pPr>
            <a:r>
              <a:rPr lang="en-US" sz="3500" dirty="0">
                <a:solidFill>
                  <a:srgbClr val="E2E6E9"/>
                </a:solidFill>
                <a:latin typeface="Merriweather" pitchFamily="34" charset="0"/>
                <a:ea typeface="Merriweather" pitchFamily="34" charset="-122"/>
                <a:cs typeface="Merriweather" pitchFamily="34" charset="-120"/>
              </a:rPr>
              <a:t>911</a:t>
            </a:r>
            <a:endParaRPr lang="en-US" sz="3500" dirty="0"/>
          </a:p>
        </p:txBody>
      </p:sp>
      <p:sp>
        <p:nvSpPr>
          <p:cNvPr id="8" name="Text 5"/>
          <p:cNvSpPr/>
          <p:nvPr/>
        </p:nvSpPr>
        <p:spPr>
          <a:xfrm>
            <a:off x="9205555" y="3308271"/>
            <a:ext cx="1705689" cy="213241"/>
          </a:xfrm>
          <a:prstGeom prst="rect">
            <a:avLst/>
          </a:prstGeom>
          <a:noFill/>
          <a:ln/>
        </p:spPr>
        <p:txBody>
          <a:bodyPr wrap="none" lIns="0" tIns="0" rIns="0" bIns="0" rtlCol="0" anchor="t"/>
          <a:lstStyle/>
          <a:p>
            <a:pPr algn="ctr" indent="0" marL="0">
              <a:lnSpc>
                <a:spcPts val="1650"/>
              </a:lnSpc>
              <a:buNone/>
            </a:pPr>
            <a:r>
              <a:rPr lang="en-US" sz="1300" dirty="0">
                <a:solidFill>
                  <a:srgbClr val="E2E6E9"/>
                </a:solidFill>
                <a:latin typeface="Merriweather" pitchFamily="34" charset="0"/>
                <a:ea typeface="Merriweather" pitchFamily="34" charset="-122"/>
                <a:cs typeface="Merriweather" pitchFamily="34" charset="-120"/>
              </a:rPr>
              <a:t>Ambulance</a:t>
            </a:r>
            <a:endParaRPr lang="en-US" sz="1300" dirty="0"/>
          </a:p>
        </p:txBody>
      </p:sp>
      <p:sp>
        <p:nvSpPr>
          <p:cNvPr id="9" name="Text 6"/>
          <p:cNvSpPr/>
          <p:nvPr/>
        </p:nvSpPr>
        <p:spPr>
          <a:xfrm>
            <a:off x="5963960" y="3603308"/>
            <a:ext cx="8188881" cy="218242"/>
          </a:xfrm>
          <a:prstGeom prst="rect">
            <a:avLst/>
          </a:prstGeom>
          <a:noFill/>
          <a:ln/>
        </p:spPr>
        <p:txBody>
          <a:bodyPr wrap="none" lIns="0" tIns="0" rIns="0" bIns="0" rtlCol="0" anchor="t"/>
          <a:lstStyle/>
          <a:p>
            <a:pPr algn="ctr" indent="0" marL="0">
              <a:lnSpc>
                <a:spcPts val="1700"/>
              </a:lnSpc>
              <a:buNone/>
            </a:pPr>
            <a:r>
              <a:rPr lang="en-US" sz="1050" dirty="0">
                <a:solidFill>
                  <a:srgbClr val="E2E6E9"/>
                </a:solidFill>
                <a:latin typeface="Merriweather" pitchFamily="34" charset="0"/>
                <a:ea typeface="Merriweather" pitchFamily="34" charset="-122"/>
                <a:cs typeface="Merriweather" pitchFamily="34" charset="-120"/>
              </a:rPr>
              <a:t>For medical emergencies</a:t>
            </a:r>
            <a:endParaRPr lang="en-US" sz="1050" dirty="0"/>
          </a:p>
        </p:txBody>
      </p:sp>
      <p:sp>
        <p:nvSpPr>
          <p:cNvPr id="10" name="Text 7"/>
          <p:cNvSpPr/>
          <p:nvPr/>
        </p:nvSpPr>
        <p:spPr>
          <a:xfrm>
            <a:off x="5963960" y="4299109"/>
            <a:ext cx="8188881" cy="450294"/>
          </a:xfrm>
          <a:prstGeom prst="rect">
            <a:avLst/>
          </a:prstGeom>
          <a:noFill/>
          <a:ln/>
        </p:spPr>
        <p:txBody>
          <a:bodyPr wrap="none" lIns="0" tIns="0" rIns="0" bIns="0" rtlCol="0" anchor="t"/>
          <a:lstStyle/>
          <a:p>
            <a:pPr algn="ctr" indent="0" marL="0">
              <a:lnSpc>
                <a:spcPts val="3500"/>
              </a:lnSpc>
              <a:buNone/>
            </a:pPr>
            <a:r>
              <a:rPr lang="en-US" sz="3500" dirty="0">
                <a:solidFill>
                  <a:srgbClr val="E2E6E9"/>
                </a:solidFill>
                <a:latin typeface="Merriweather" pitchFamily="34" charset="0"/>
                <a:ea typeface="Merriweather" pitchFamily="34" charset="-122"/>
                <a:cs typeface="Merriweather" pitchFamily="34" charset="-120"/>
              </a:rPr>
              <a:t>911</a:t>
            </a:r>
            <a:endParaRPr lang="en-US" sz="3500" dirty="0"/>
          </a:p>
        </p:txBody>
      </p:sp>
      <p:sp>
        <p:nvSpPr>
          <p:cNvPr id="11" name="Text 8"/>
          <p:cNvSpPr/>
          <p:nvPr/>
        </p:nvSpPr>
        <p:spPr>
          <a:xfrm>
            <a:off x="9205555" y="4919901"/>
            <a:ext cx="1705689" cy="213241"/>
          </a:xfrm>
          <a:prstGeom prst="rect">
            <a:avLst/>
          </a:prstGeom>
          <a:noFill/>
          <a:ln/>
        </p:spPr>
        <p:txBody>
          <a:bodyPr wrap="none" lIns="0" tIns="0" rIns="0" bIns="0" rtlCol="0" anchor="t"/>
          <a:lstStyle/>
          <a:p>
            <a:pPr algn="ctr" indent="0" marL="0">
              <a:lnSpc>
                <a:spcPts val="1650"/>
              </a:lnSpc>
              <a:buNone/>
            </a:pPr>
            <a:r>
              <a:rPr lang="en-US" sz="1300" dirty="0">
                <a:solidFill>
                  <a:srgbClr val="E2E6E9"/>
                </a:solidFill>
                <a:latin typeface="Merriweather" pitchFamily="34" charset="0"/>
                <a:ea typeface="Merriweather" pitchFamily="34" charset="-122"/>
                <a:cs typeface="Merriweather" pitchFamily="34" charset="-120"/>
              </a:rPr>
              <a:t>Fire Brigade</a:t>
            </a:r>
            <a:endParaRPr lang="en-US" sz="1300" dirty="0"/>
          </a:p>
        </p:txBody>
      </p:sp>
      <p:sp>
        <p:nvSpPr>
          <p:cNvPr id="12" name="Text 9"/>
          <p:cNvSpPr/>
          <p:nvPr/>
        </p:nvSpPr>
        <p:spPr>
          <a:xfrm>
            <a:off x="5963960" y="5214938"/>
            <a:ext cx="8188881" cy="218242"/>
          </a:xfrm>
          <a:prstGeom prst="rect">
            <a:avLst/>
          </a:prstGeom>
          <a:noFill/>
          <a:ln/>
        </p:spPr>
        <p:txBody>
          <a:bodyPr wrap="none" lIns="0" tIns="0" rIns="0" bIns="0" rtlCol="0" anchor="t"/>
          <a:lstStyle/>
          <a:p>
            <a:pPr algn="ctr" indent="0" marL="0">
              <a:lnSpc>
                <a:spcPts val="1700"/>
              </a:lnSpc>
              <a:buNone/>
            </a:pPr>
            <a:r>
              <a:rPr lang="en-US" sz="1050" dirty="0">
                <a:solidFill>
                  <a:srgbClr val="E2E6E9"/>
                </a:solidFill>
                <a:latin typeface="Merriweather" pitchFamily="34" charset="0"/>
                <a:ea typeface="Merriweather" pitchFamily="34" charset="-122"/>
                <a:cs typeface="Merriweather" pitchFamily="34" charset="-120"/>
              </a:rPr>
              <a:t>For fire emergencies</a:t>
            </a:r>
            <a:endParaRPr lang="en-US" sz="1050" dirty="0"/>
          </a:p>
        </p:txBody>
      </p:sp>
      <p:sp>
        <p:nvSpPr>
          <p:cNvPr id="13" name="Text 10"/>
          <p:cNvSpPr/>
          <p:nvPr/>
        </p:nvSpPr>
        <p:spPr>
          <a:xfrm>
            <a:off x="5963960" y="5910739"/>
            <a:ext cx="8188881" cy="450294"/>
          </a:xfrm>
          <a:prstGeom prst="rect">
            <a:avLst/>
          </a:prstGeom>
          <a:noFill/>
          <a:ln/>
        </p:spPr>
        <p:txBody>
          <a:bodyPr wrap="none" lIns="0" tIns="0" rIns="0" bIns="0" rtlCol="0" anchor="t"/>
          <a:lstStyle/>
          <a:p>
            <a:pPr algn="ctr" indent="0" marL="0">
              <a:lnSpc>
                <a:spcPts val="3500"/>
              </a:lnSpc>
              <a:buNone/>
            </a:pPr>
            <a:r>
              <a:rPr lang="en-US" sz="3500" dirty="0">
                <a:solidFill>
                  <a:srgbClr val="E2E6E9"/>
                </a:solidFill>
                <a:latin typeface="Merriweather" pitchFamily="34" charset="0"/>
                <a:ea typeface="Merriweather" pitchFamily="34" charset="-122"/>
                <a:cs typeface="Merriweather" pitchFamily="34" charset="-120"/>
              </a:rPr>
              <a:t>016-6622021</a:t>
            </a:r>
            <a:endParaRPr lang="en-US" sz="3500" dirty="0"/>
          </a:p>
        </p:txBody>
      </p:sp>
      <p:sp>
        <p:nvSpPr>
          <p:cNvPr id="14" name="Text 11"/>
          <p:cNvSpPr/>
          <p:nvPr/>
        </p:nvSpPr>
        <p:spPr>
          <a:xfrm>
            <a:off x="9205555" y="6531531"/>
            <a:ext cx="1705689" cy="213241"/>
          </a:xfrm>
          <a:prstGeom prst="rect">
            <a:avLst/>
          </a:prstGeom>
          <a:noFill/>
          <a:ln/>
        </p:spPr>
        <p:txBody>
          <a:bodyPr wrap="none" lIns="0" tIns="0" rIns="0" bIns="0" rtlCol="0" anchor="t"/>
          <a:lstStyle/>
          <a:p>
            <a:pPr algn="ctr" indent="0" marL="0">
              <a:lnSpc>
                <a:spcPts val="1650"/>
              </a:lnSpc>
              <a:buNone/>
            </a:pPr>
            <a:r>
              <a:rPr lang="en-US" sz="1300" dirty="0">
                <a:solidFill>
                  <a:srgbClr val="E2E6E9"/>
                </a:solidFill>
                <a:latin typeface="Merriweather" pitchFamily="34" charset="0"/>
                <a:ea typeface="Merriweather" pitchFamily="34" charset="-122"/>
                <a:cs typeface="Merriweather" pitchFamily="34" charset="-120"/>
              </a:rPr>
              <a:t>ERT Commander</a:t>
            </a:r>
            <a:endParaRPr lang="en-US" sz="1300" dirty="0"/>
          </a:p>
        </p:txBody>
      </p:sp>
      <p:sp>
        <p:nvSpPr>
          <p:cNvPr id="15" name="Text 12"/>
          <p:cNvSpPr/>
          <p:nvPr/>
        </p:nvSpPr>
        <p:spPr>
          <a:xfrm>
            <a:off x="5963960" y="6826568"/>
            <a:ext cx="8188881" cy="218242"/>
          </a:xfrm>
          <a:prstGeom prst="rect">
            <a:avLst/>
          </a:prstGeom>
          <a:noFill/>
          <a:ln/>
        </p:spPr>
        <p:txBody>
          <a:bodyPr wrap="none" lIns="0" tIns="0" rIns="0" bIns="0" rtlCol="0" anchor="t"/>
          <a:lstStyle/>
          <a:p>
            <a:pPr algn="ctr" indent="0" marL="0">
              <a:lnSpc>
                <a:spcPts val="1700"/>
              </a:lnSpc>
              <a:buNone/>
            </a:pPr>
            <a:r>
              <a:rPr lang="en-US" sz="1050" dirty="0">
                <a:solidFill>
                  <a:srgbClr val="E2E6E9"/>
                </a:solidFill>
                <a:latin typeface="Merriweather" pitchFamily="34" charset="0"/>
                <a:ea typeface="Merriweather" pitchFamily="34" charset="-122"/>
                <a:cs typeface="Merriweather" pitchFamily="34" charset="-120"/>
              </a:rPr>
              <a:t>Philip Yong - Emergency Response Team Commander</a:t>
            </a:r>
            <a:endParaRPr lang="en-US" sz="1050" dirty="0"/>
          </a:p>
        </p:txBody>
      </p:sp>
      <p:sp>
        <p:nvSpPr>
          <p:cNvPr id="16" name="Text 13"/>
          <p:cNvSpPr/>
          <p:nvPr/>
        </p:nvSpPr>
        <p:spPr>
          <a:xfrm>
            <a:off x="5963960" y="7198281"/>
            <a:ext cx="8188881" cy="654725"/>
          </a:xfrm>
          <a:prstGeom prst="rect">
            <a:avLst/>
          </a:prstGeom>
          <a:noFill/>
          <a:ln/>
        </p:spPr>
        <p:txBody>
          <a:bodyPr wrap="square" lIns="0" tIns="0" rIns="0" bIns="0" rtlCol="0" anchor="t"/>
          <a:lstStyle/>
          <a:p>
            <a:pPr algn="l" indent="0" marL="0">
              <a:lnSpc>
                <a:spcPts val="1700"/>
              </a:lnSpc>
              <a:buNone/>
            </a:pPr>
            <a:r>
              <a:rPr lang="en-US" sz="1050" dirty="0">
                <a:solidFill>
                  <a:srgbClr val="E2E6E9"/>
                </a:solidFill>
                <a:latin typeface="Merriweather" pitchFamily="34" charset="0"/>
                <a:ea typeface="Merriweather" pitchFamily="34" charset="-122"/>
                <a:cs typeface="Merriweather" pitchFamily="34" charset="-120"/>
              </a:rPr>
              <a:t>These emergency contact numbers should be readily available to all building occupants. In any emergency situation, contacting the appropriate authorities quickly is essential for an effective response and to minimize potential harm or damage.</a:t>
            </a:r>
            <a:endParaRPr lang="en-US" sz="10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431840" y="339328"/>
            <a:ext cx="4977051" cy="385524"/>
          </a:xfrm>
          <a:prstGeom prst="rect">
            <a:avLst/>
          </a:prstGeom>
          <a:noFill/>
          <a:ln/>
        </p:spPr>
        <p:txBody>
          <a:bodyPr wrap="none" lIns="0" tIns="0" rIns="0" bIns="0" rtlCol="0" anchor="t"/>
          <a:lstStyle/>
          <a:p>
            <a:pPr algn="l" indent="0" marL="0">
              <a:lnSpc>
                <a:spcPts val="3000"/>
              </a:lnSpc>
              <a:buNone/>
            </a:pPr>
            <a:r>
              <a:rPr lang="en-US" sz="2400" dirty="0">
                <a:solidFill>
                  <a:srgbClr val="F5F0F0"/>
                </a:solidFill>
                <a:latin typeface="Merriweather" pitchFamily="34" charset="0"/>
                <a:ea typeface="Merriweather" pitchFamily="34" charset="-122"/>
                <a:cs typeface="Merriweather" pitchFamily="34" charset="-120"/>
              </a:rPr>
              <a:t>ERT Commander Responsibilities</a:t>
            </a:r>
            <a:endParaRPr lang="en-US" sz="2400" dirty="0"/>
          </a:p>
        </p:txBody>
      </p:sp>
      <p:pic>
        <p:nvPicPr>
          <p:cNvPr id="3" name="Image 0" descr="preencoded.png">    </p:cNvPr>
          <p:cNvPicPr>
            <a:picLocks noChangeAspect="1"/>
          </p:cNvPicPr>
          <p:nvPr/>
        </p:nvPicPr>
        <p:blipFill>
          <a:blip r:embed="rId1"/>
          <a:stretch>
            <a:fillRect/>
          </a:stretch>
        </p:blipFill>
        <p:spPr>
          <a:xfrm>
            <a:off x="431840" y="971669"/>
            <a:ext cx="10744200" cy="10591800"/>
          </a:xfrm>
          <a:prstGeom prst="rect">
            <a:avLst/>
          </a:prstGeom>
        </p:spPr>
      </p:pic>
      <p:sp>
        <p:nvSpPr>
          <p:cNvPr id="4" name="Text 1"/>
          <p:cNvSpPr/>
          <p:nvPr/>
        </p:nvSpPr>
        <p:spPr>
          <a:xfrm>
            <a:off x="3178254" y="12529661"/>
            <a:ext cx="1542693" cy="192881"/>
          </a:xfrm>
          <a:prstGeom prst="rect">
            <a:avLst/>
          </a:prstGeom>
          <a:noFill/>
          <a:ln/>
        </p:spPr>
        <p:txBody>
          <a:bodyPr wrap="none" lIns="0" tIns="0" rIns="0" bIns="0" rtlCol="0" anchor="t"/>
          <a:lstStyle/>
          <a:p>
            <a:pPr algn="r" indent="0" marL="0">
              <a:lnSpc>
                <a:spcPts val="1500"/>
              </a:lnSpc>
              <a:buNone/>
            </a:pPr>
            <a:r>
              <a:rPr lang="en-US" sz="1200" dirty="0">
                <a:solidFill>
                  <a:srgbClr val="E2E6E9"/>
                </a:solidFill>
                <a:latin typeface="Merriweather" pitchFamily="34" charset="0"/>
                <a:ea typeface="Merriweather" pitchFamily="34" charset="-122"/>
                <a:cs typeface="Merriweather" pitchFamily="34" charset="-120"/>
              </a:rPr>
              <a:t>Risk Assessment</a:t>
            </a:r>
            <a:endParaRPr lang="en-US" sz="1200" dirty="0"/>
          </a:p>
        </p:txBody>
      </p:sp>
      <p:sp>
        <p:nvSpPr>
          <p:cNvPr id="5" name="Text 2"/>
          <p:cNvSpPr/>
          <p:nvPr/>
        </p:nvSpPr>
        <p:spPr>
          <a:xfrm>
            <a:off x="431840" y="12796480"/>
            <a:ext cx="4289108" cy="395049"/>
          </a:xfrm>
          <a:prstGeom prst="rect">
            <a:avLst/>
          </a:prstGeom>
          <a:noFill/>
          <a:ln/>
        </p:spPr>
        <p:txBody>
          <a:bodyPr wrap="square" lIns="0" tIns="0" rIns="0" bIns="0" rtlCol="0" anchor="t"/>
          <a:lstStyle/>
          <a:p>
            <a:pPr algn="r" indent="0" marL="0">
              <a:lnSpc>
                <a:spcPts val="1550"/>
              </a:lnSpc>
              <a:buNone/>
            </a:pPr>
            <a:r>
              <a:rPr lang="en-US" sz="950" dirty="0">
                <a:solidFill>
                  <a:srgbClr val="E2E6E9"/>
                </a:solidFill>
                <a:latin typeface="Merriweather" pitchFamily="34" charset="0"/>
                <a:ea typeface="Merriweather" pitchFamily="34" charset="-122"/>
                <a:cs typeface="Merriweather" pitchFamily="34" charset="-120"/>
              </a:rPr>
              <a:t>Conduct risk assessment on possible emergency incidents and formulate the ERP procedures</a:t>
            </a:r>
            <a:endParaRPr lang="en-US" sz="950" dirty="0"/>
          </a:p>
        </p:txBody>
      </p:sp>
      <p:pic>
        <p:nvPicPr>
          <p:cNvPr id="6" name="Image 1" descr="preencoded.png">    </p:cNvPr>
          <p:cNvPicPr>
            <a:picLocks noChangeAspect="1"/>
          </p:cNvPicPr>
          <p:nvPr/>
        </p:nvPicPr>
        <p:blipFill>
          <a:blip r:embed="rId2"/>
          <a:stretch>
            <a:fillRect/>
          </a:stretch>
        </p:blipFill>
        <p:spPr>
          <a:xfrm>
            <a:off x="4905970" y="11702296"/>
            <a:ext cx="4818340" cy="4818340"/>
          </a:xfrm>
          <a:prstGeom prst="rect">
            <a:avLst/>
          </a:prstGeom>
        </p:spPr>
      </p:pic>
      <p:pic>
        <p:nvPicPr>
          <p:cNvPr id="7" name="Image 2" descr="preencoded.png">    </p:cNvPr>
          <p:cNvPicPr>
            <a:picLocks noChangeAspect="1"/>
          </p:cNvPicPr>
          <p:nvPr/>
        </p:nvPicPr>
        <p:blipFill>
          <a:blip r:embed="rId3"/>
          <a:stretch>
            <a:fillRect/>
          </a:stretch>
        </p:blipFill>
        <p:spPr>
          <a:xfrm>
            <a:off x="6253103" y="12616279"/>
            <a:ext cx="184547" cy="230743"/>
          </a:xfrm>
          <a:prstGeom prst="rect">
            <a:avLst/>
          </a:prstGeom>
        </p:spPr>
      </p:pic>
      <p:sp>
        <p:nvSpPr>
          <p:cNvPr id="8" name="Text 3"/>
          <p:cNvSpPr/>
          <p:nvPr/>
        </p:nvSpPr>
        <p:spPr>
          <a:xfrm>
            <a:off x="9909334" y="12628364"/>
            <a:ext cx="1542693" cy="192881"/>
          </a:xfrm>
          <a:prstGeom prst="rect">
            <a:avLst/>
          </a:prstGeom>
          <a:noFill/>
          <a:ln/>
        </p:spPr>
        <p:txBody>
          <a:bodyPr wrap="none" lIns="0" tIns="0" rIns="0" bIns="0" rtlCol="0" anchor="t"/>
          <a:lstStyle/>
          <a:p>
            <a:pPr algn="l" indent="0" marL="0">
              <a:lnSpc>
                <a:spcPts val="1500"/>
              </a:lnSpc>
              <a:buNone/>
            </a:pPr>
            <a:r>
              <a:rPr lang="en-US" sz="1200" dirty="0">
                <a:solidFill>
                  <a:srgbClr val="E2E6E9"/>
                </a:solidFill>
                <a:latin typeface="Merriweather" pitchFamily="34" charset="0"/>
                <a:ea typeface="Merriweather" pitchFamily="34" charset="-122"/>
                <a:cs typeface="Merriweather" pitchFamily="34" charset="-120"/>
              </a:rPr>
              <a:t>Implementation</a:t>
            </a:r>
            <a:endParaRPr lang="en-US" sz="1200" dirty="0"/>
          </a:p>
        </p:txBody>
      </p:sp>
      <p:sp>
        <p:nvSpPr>
          <p:cNvPr id="9" name="Text 4"/>
          <p:cNvSpPr/>
          <p:nvPr/>
        </p:nvSpPr>
        <p:spPr>
          <a:xfrm>
            <a:off x="9909334" y="12895183"/>
            <a:ext cx="4289227" cy="197525"/>
          </a:xfrm>
          <a:prstGeom prst="rect">
            <a:avLst/>
          </a:prstGeom>
          <a:noFill/>
          <a:ln/>
        </p:spPr>
        <p:txBody>
          <a:bodyPr wrap="none" lIns="0" tIns="0" rIns="0" bIns="0" rtlCol="0" anchor="t"/>
          <a:lstStyle/>
          <a:p>
            <a:pPr algn="l" indent="0" marL="0">
              <a:lnSpc>
                <a:spcPts val="1550"/>
              </a:lnSpc>
              <a:buNone/>
            </a:pPr>
            <a:r>
              <a:rPr lang="en-US" sz="950" dirty="0">
                <a:solidFill>
                  <a:srgbClr val="E2E6E9"/>
                </a:solidFill>
                <a:latin typeface="Merriweather" pitchFamily="34" charset="0"/>
                <a:ea typeface="Merriweather" pitchFamily="34" charset="-122"/>
                <a:cs typeface="Merriweather" pitchFamily="34" charset="-120"/>
              </a:rPr>
              <a:t>Implement the Emergency Response Plan and appoint/manage the ERT</a:t>
            </a:r>
            <a:endParaRPr lang="en-US" sz="950" dirty="0"/>
          </a:p>
        </p:txBody>
      </p:sp>
      <p:pic>
        <p:nvPicPr>
          <p:cNvPr id="10" name="Image 3" descr="preencoded.png">    </p:cNvPr>
          <p:cNvPicPr>
            <a:picLocks noChangeAspect="1"/>
          </p:cNvPicPr>
          <p:nvPr/>
        </p:nvPicPr>
        <p:blipFill>
          <a:blip r:embed="rId4"/>
          <a:stretch>
            <a:fillRect/>
          </a:stretch>
        </p:blipFill>
        <p:spPr>
          <a:xfrm>
            <a:off x="4905970" y="11702296"/>
            <a:ext cx="4818340" cy="4818340"/>
          </a:xfrm>
          <a:prstGeom prst="rect">
            <a:avLst/>
          </a:prstGeom>
        </p:spPr>
      </p:pic>
      <p:pic>
        <p:nvPicPr>
          <p:cNvPr id="11" name="Image 4" descr="preencoded.png">    </p:cNvPr>
          <p:cNvPicPr>
            <a:picLocks noChangeAspect="1"/>
          </p:cNvPicPr>
          <p:nvPr/>
        </p:nvPicPr>
        <p:blipFill>
          <a:blip r:embed="rId5"/>
          <a:stretch>
            <a:fillRect/>
          </a:stretch>
        </p:blipFill>
        <p:spPr>
          <a:xfrm>
            <a:off x="8602444" y="13026330"/>
            <a:ext cx="184547" cy="230743"/>
          </a:xfrm>
          <a:prstGeom prst="rect">
            <a:avLst/>
          </a:prstGeom>
        </p:spPr>
      </p:pic>
      <p:sp>
        <p:nvSpPr>
          <p:cNvPr id="12" name="Text 5"/>
          <p:cNvSpPr/>
          <p:nvPr/>
        </p:nvSpPr>
        <p:spPr>
          <a:xfrm>
            <a:off x="9909334" y="15031283"/>
            <a:ext cx="1542693" cy="192881"/>
          </a:xfrm>
          <a:prstGeom prst="rect">
            <a:avLst/>
          </a:prstGeom>
          <a:noFill/>
          <a:ln/>
        </p:spPr>
        <p:txBody>
          <a:bodyPr wrap="none" lIns="0" tIns="0" rIns="0" bIns="0" rtlCol="0" anchor="t"/>
          <a:lstStyle/>
          <a:p>
            <a:pPr algn="l" indent="0" marL="0">
              <a:lnSpc>
                <a:spcPts val="1500"/>
              </a:lnSpc>
              <a:buNone/>
            </a:pPr>
            <a:r>
              <a:rPr lang="en-US" sz="1200" dirty="0">
                <a:solidFill>
                  <a:srgbClr val="E2E6E9"/>
                </a:solidFill>
                <a:latin typeface="Merriweather" pitchFamily="34" charset="0"/>
                <a:ea typeface="Merriweather" pitchFamily="34" charset="-122"/>
                <a:cs typeface="Merriweather" pitchFamily="34" charset="-120"/>
              </a:rPr>
              <a:t>Coordination</a:t>
            </a:r>
            <a:endParaRPr lang="en-US" sz="1200" dirty="0"/>
          </a:p>
        </p:txBody>
      </p:sp>
      <p:sp>
        <p:nvSpPr>
          <p:cNvPr id="13" name="Text 6"/>
          <p:cNvSpPr/>
          <p:nvPr/>
        </p:nvSpPr>
        <p:spPr>
          <a:xfrm>
            <a:off x="9909334" y="15298102"/>
            <a:ext cx="4289227" cy="395049"/>
          </a:xfrm>
          <a:prstGeom prst="rect">
            <a:avLst/>
          </a:prstGeom>
          <a:noFill/>
          <a:ln/>
        </p:spPr>
        <p:txBody>
          <a:bodyPr wrap="square" lIns="0" tIns="0" rIns="0" bIns="0" rtlCol="0" anchor="t"/>
          <a:lstStyle/>
          <a:p>
            <a:pPr algn="l" indent="0" marL="0">
              <a:lnSpc>
                <a:spcPts val="1550"/>
              </a:lnSpc>
              <a:buNone/>
            </a:pPr>
            <a:r>
              <a:rPr lang="en-US" sz="950" dirty="0">
                <a:solidFill>
                  <a:srgbClr val="E2E6E9"/>
                </a:solidFill>
                <a:latin typeface="Merriweather" pitchFamily="34" charset="0"/>
                <a:ea typeface="Merriweather" pitchFamily="34" charset="-122"/>
                <a:cs typeface="Merriweather" pitchFamily="34" charset="-120"/>
              </a:rPr>
              <a:t>Liaise with Emergency Response Authorities regarding emergency, security, and safety issues</a:t>
            </a:r>
            <a:endParaRPr lang="en-US" sz="950" dirty="0"/>
          </a:p>
        </p:txBody>
      </p:sp>
      <p:pic>
        <p:nvPicPr>
          <p:cNvPr id="14" name="Image 5" descr="preencoded.png">    </p:cNvPr>
          <p:cNvPicPr>
            <a:picLocks noChangeAspect="1"/>
          </p:cNvPicPr>
          <p:nvPr/>
        </p:nvPicPr>
        <p:blipFill>
          <a:blip r:embed="rId6"/>
          <a:stretch>
            <a:fillRect/>
          </a:stretch>
        </p:blipFill>
        <p:spPr>
          <a:xfrm>
            <a:off x="4905970" y="11702296"/>
            <a:ext cx="4818340" cy="4818340"/>
          </a:xfrm>
          <a:prstGeom prst="rect">
            <a:avLst/>
          </a:prstGeom>
        </p:spPr>
      </p:pic>
      <p:pic>
        <p:nvPicPr>
          <p:cNvPr id="15" name="Image 6" descr="preencoded.png">    </p:cNvPr>
          <p:cNvPicPr>
            <a:picLocks noChangeAspect="1"/>
          </p:cNvPicPr>
          <p:nvPr/>
        </p:nvPicPr>
        <p:blipFill>
          <a:blip r:embed="rId7"/>
          <a:stretch>
            <a:fillRect/>
          </a:stretch>
        </p:blipFill>
        <p:spPr>
          <a:xfrm>
            <a:off x="8192393" y="15375672"/>
            <a:ext cx="184547" cy="230743"/>
          </a:xfrm>
          <a:prstGeom prst="rect">
            <a:avLst/>
          </a:prstGeom>
        </p:spPr>
      </p:pic>
      <p:sp>
        <p:nvSpPr>
          <p:cNvPr id="16" name="Text 7"/>
          <p:cNvSpPr/>
          <p:nvPr/>
        </p:nvSpPr>
        <p:spPr>
          <a:xfrm>
            <a:off x="3178254" y="15130105"/>
            <a:ext cx="1542693" cy="192881"/>
          </a:xfrm>
          <a:prstGeom prst="rect">
            <a:avLst/>
          </a:prstGeom>
          <a:noFill/>
          <a:ln/>
        </p:spPr>
        <p:txBody>
          <a:bodyPr wrap="none" lIns="0" tIns="0" rIns="0" bIns="0" rtlCol="0" anchor="t"/>
          <a:lstStyle/>
          <a:p>
            <a:pPr algn="r" indent="0" marL="0">
              <a:lnSpc>
                <a:spcPts val="1500"/>
              </a:lnSpc>
              <a:buNone/>
            </a:pPr>
            <a:r>
              <a:rPr lang="en-US" sz="1200" dirty="0">
                <a:solidFill>
                  <a:srgbClr val="E2E6E9"/>
                </a:solidFill>
                <a:latin typeface="Merriweather" pitchFamily="34" charset="0"/>
                <a:ea typeface="Merriweather" pitchFamily="34" charset="-122"/>
                <a:cs typeface="Merriweather" pitchFamily="34" charset="-120"/>
              </a:rPr>
              <a:t>Documentation</a:t>
            </a:r>
            <a:endParaRPr lang="en-US" sz="1200" dirty="0"/>
          </a:p>
        </p:txBody>
      </p:sp>
      <p:sp>
        <p:nvSpPr>
          <p:cNvPr id="17" name="Text 8"/>
          <p:cNvSpPr/>
          <p:nvPr/>
        </p:nvSpPr>
        <p:spPr>
          <a:xfrm>
            <a:off x="431840" y="15396924"/>
            <a:ext cx="4289108" cy="197525"/>
          </a:xfrm>
          <a:prstGeom prst="rect">
            <a:avLst/>
          </a:prstGeom>
          <a:noFill/>
          <a:ln/>
        </p:spPr>
        <p:txBody>
          <a:bodyPr wrap="none" lIns="0" tIns="0" rIns="0" bIns="0" rtlCol="0" anchor="t"/>
          <a:lstStyle/>
          <a:p>
            <a:pPr algn="r" indent="0" marL="0">
              <a:lnSpc>
                <a:spcPts val="1550"/>
              </a:lnSpc>
              <a:buNone/>
            </a:pPr>
            <a:r>
              <a:rPr lang="en-US" sz="950" dirty="0">
                <a:solidFill>
                  <a:srgbClr val="E2E6E9"/>
                </a:solidFill>
                <a:latin typeface="Merriweather" pitchFamily="34" charset="0"/>
                <a:ea typeface="Merriweather" pitchFamily="34" charset="-122"/>
                <a:cs typeface="Merriweather" pitchFamily="34" charset="-120"/>
              </a:rPr>
              <a:t>Ensure documentation of all emergency drills and incidents</a:t>
            </a:r>
            <a:endParaRPr lang="en-US" sz="950" dirty="0"/>
          </a:p>
        </p:txBody>
      </p:sp>
      <p:pic>
        <p:nvPicPr>
          <p:cNvPr id="18" name="Image 7" descr="preencoded.png">    </p:cNvPr>
          <p:cNvPicPr>
            <a:picLocks noChangeAspect="1"/>
          </p:cNvPicPr>
          <p:nvPr/>
        </p:nvPicPr>
        <p:blipFill>
          <a:blip r:embed="rId8"/>
          <a:stretch>
            <a:fillRect/>
          </a:stretch>
        </p:blipFill>
        <p:spPr>
          <a:xfrm>
            <a:off x="4905970" y="11702296"/>
            <a:ext cx="4818340" cy="4818340"/>
          </a:xfrm>
          <a:prstGeom prst="rect">
            <a:avLst/>
          </a:prstGeom>
        </p:spPr>
      </p:pic>
      <p:pic>
        <p:nvPicPr>
          <p:cNvPr id="19" name="Image 8" descr="preencoded.png">    </p:cNvPr>
          <p:cNvPicPr>
            <a:picLocks noChangeAspect="1"/>
          </p:cNvPicPr>
          <p:nvPr/>
        </p:nvPicPr>
        <p:blipFill>
          <a:blip r:embed="rId9"/>
          <a:stretch>
            <a:fillRect/>
          </a:stretch>
        </p:blipFill>
        <p:spPr>
          <a:xfrm>
            <a:off x="5843052" y="14965620"/>
            <a:ext cx="184547" cy="230743"/>
          </a:xfrm>
          <a:prstGeom prst="rect">
            <a:avLst/>
          </a:prstGeom>
        </p:spPr>
      </p:pic>
      <p:sp>
        <p:nvSpPr>
          <p:cNvPr id="20" name="Text 9"/>
          <p:cNvSpPr/>
          <p:nvPr/>
        </p:nvSpPr>
        <p:spPr>
          <a:xfrm>
            <a:off x="431840" y="16659463"/>
            <a:ext cx="13766721" cy="197525"/>
          </a:xfrm>
          <a:prstGeom prst="rect">
            <a:avLst/>
          </a:prstGeom>
          <a:noFill/>
          <a:ln/>
        </p:spPr>
        <p:txBody>
          <a:bodyPr wrap="none" lIns="0" tIns="0" rIns="0" bIns="0" rtlCol="0" anchor="t"/>
          <a:lstStyle/>
          <a:p>
            <a:pPr algn="l" indent="0" marL="0">
              <a:lnSpc>
                <a:spcPts val="1550"/>
              </a:lnSpc>
              <a:buNone/>
            </a:pPr>
            <a:r>
              <a:rPr lang="en-US" sz="950" dirty="0">
                <a:solidFill>
                  <a:srgbClr val="E2E6E9"/>
                </a:solidFill>
                <a:latin typeface="Merriweather" pitchFamily="34" charset="0"/>
                <a:ea typeface="Merriweather" pitchFamily="34" charset="-122"/>
                <a:cs typeface="Merriweather" pitchFamily="34" charset="-120"/>
              </a:rPr>
              <a:t>The ERT Commander also identifies Evacuation Assembly Points and ensures building facility systems that address emergency situations are in working order.</a:t>
            </a:r>
            <a:endParaRPr lang="en-US" sz="9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2523172"/>
          </a:xfrm>
          <a:prstGeom prst="rect">
            <a:avLst/>
          </a:prstGeom>
        </p:spPr>
      </p:pic>
      <p:sp>
        <p:nvSpPr>
          <p:cNvPr id="3" name="Text 0"/>
          <p:cNvSpPr/>
          <p:nvPr/>
        </p:nvSpPr>
        <p:spPr>
          <a:xfrm>
            <a:off x="706398" y="3078242"/>
            <a:ext cx="7265075" cy="630674"/>
          </a:xfrm>
          <a:prstGeom prst="rect">
            <a:avLst/>
          </a:prstGeom>
          <a:noFill/>
          <a:ln/>
        </p:spPr>
        <p:txBody>
          <a:bodyPr wrap="none" lIns="0" tIns="0" rIns="0" bIns="0" rtlCol="0" anchor="t"/>
          <a:lstStyle/>
          <a:p>
            <a:pPr algn="l" indent="0" marL="0">
              <a:lnSpc>
                <a:spcPts val="4950"/>
              </a:lnSpc>
              <a:buNone/>
            </a:pPr>
            <a:r>
              <a:rPr lang="en-US" sz="3950" dirty="0">
                <a:solidFill>
                  <a:srgbClr val="F5F0F0"/>
                </a:solidFill>
                <a:latin typeface="Merriweather" pitchFamily="34" charset="0"/>
                <a:ea typeface="Merriweather" pitchFamily="34" charset="-122"/>
                <a:cs typeface="Merriweather" pitchFamily="34" charset="-120"/>
              </a:rPr>
              <a:t>Floor Warden Responsibilities</a:t>
            </a:r>
            <a:endParaRPr lang="en-US" sz="3950" dirty="0"/>
          </a:p>
        </p:txBody>
      </p:sp>
      <p:sp>
        <p:nvSpPr>
          <p:cNvPr id="4" name="Shape 1"/>
          <p:cNvSpPr/>
          <p:nvPr/>
        </p:nvSpPr>
        <p:spPr>
          <a:xfrm>
            <a:off x="706398" y="4011692"/>
            <a:ext cx="4271367" cy="2792611"/>
          </a:xfrm>
          <a:prstGeom prst="roundRect">
            <a:avLst>
              <a:gd name="adj" fmla="val 3036"/>
            </a:avLst>
          </a:prstGeom>
          <a:solidFill>
            <a:srgbClr val="003180"/>
          </a:solidFill>
          <a:ln w="7620">
            <a:solidFill>
              <a:srgbClr val="194A99"/>
            </a:solidFill>
            <a:prstDash val="solid"/>
          </a:ln>
        </p:spPr>
      </p:sp>
      <p:sp>
        <p:nvSpPr>
          <p:cNvPr id="5" name="Text 2"/>
          <p:cNvSpPr/>
          <p:nvPr/>
        </p:nvSpPr>
        <p:spPr>
          <a:xfrm>
            <a:off x="915829" y="4221123"/>
            <a:ext cx="2523173" cy="315278"/>
          </a:xfrm>
          <a:prstGeom prst="rect">
            <a:avLst/>
          </a:prstGeom>
          <a:noFill/>
          <a:ln/>
        </p:spPr>
        <p:txBody>
          <a:bodyPr wrap="none" lIns="0" tIns="0" rIns="0" bIns="0" rtlCol="0" anchor="t"/>
          <a:lstStyle/>
          <a:p>
            <a:pPr algn="l" indent="0" marL="0">
              <a:lnSpc>
                <a:spcPts val="2450"/>
              </a:lnSpc>
              <a:buNone/>
            </a:pPr>
            <a:r>
              <a:rPr lang="en-US" sz="1950" dirty="0">
                <a:solidFill>
                  <a:srgbClr val="E2E6E9"/>
                </a:solidFill>
                <a:latin typeface="Merriweather" pitchFamily="34" charset="0"/>
                <a:ea typeface="Merriweather" pitchFamily="34" charset="-122"/>
                <a:cs typeface="Merriweather" pitchFamily="34" charset="-120"/>
              </a:rPr>
              <a:t>Building Knowledge</a:t>
            </a:r>
            <a:endParaRPr lang="en-US" sz="1950" dirty="0"/>
          </a:p>
        </p:txBody>
      </p:sp>
      <p:sp>
        <p:nvSpPr>
          <p:cNvPr id="6" name="Text 3"/>
          <p:cNvSpPr/>
          <p:nvPr/>
        </p:nvSpPr>
        <p:spPr>
          <a:xfrm>
            <a:off x="915829" y="4657487"/>
            <a:ext cx="3852505" cy="1937385"/>
          </a:xfrm>
          <a:prstGeom prst="rect">
            <a:avLst/>
          </a:prstGeom>
          <a:noFill/>
          <a:ln/>
        </p:spPr>
        <p:txBody>
          <a:bodyPr wrap="square" lIns="0" tIns="0" rIns="0" bIns="0" rtlCol="0" anchor="t"/>
          <a:lstStyle/>
          <a:p>
            <a:pPr algn="l" indent="0" marL="0">
              <a:lnSpc>
                <a:spcPts val="2500"/>
              </a:lnSpc>
              <a:buNone/>
            </a:pPr>
            <a:r>
              <a:rPr lang="en-US" sz="1550" dirty="0">
                <a:solidFill>
                  <a:srgbClr val="E2E6E9"/>
                </a:solidFill>
                <a:latin typeface="Merriweather" pitchFamily="34" charset="0"/>
                <a:ea typeface="Merriweather" pitchFamily="34" charset="-122"/>
                <a:cs typeface="Merriweather" pitchFamily="34" charset="-120"/>
              </a:rPr>
              <a:t>Be familiar with fire alarm systems, entry/exit points, emergency staircases, alternative escape routes, floor layout, access control doors, and location of fire extinguishers and other firefighting equipment.</a:t>
            </a:r>
            <a:endParaRPr lang="en-US" sz="1550" dirty="0"/>
          </a:p>
        </p:txBody>
      </p:sp>
      <p:sp>
        <p:nvSpPr>
          <p:cNvPr id="7" name="Shape 4"/>
          <p:cNvSpPr/>
          <p:nvPr/>
        </p:nvSpPr>
        <p:spPr>
          <a:xfrm>
            <a:off x="5179576" y="4011692"/>
            <a:ext cx="4271367" cy="2792611"/>
          </a:xfrm>
          <a:prstGeom prst="roundRect">
            <a:avLst>
              <a:gd name="adj" fmla="val 3036"/>
            </a:avLst>
          </a:prstGeom>
          <a:solidFill>
            <a:srgbClr val="003180"/>
          </a:solidFill>
          <a:ln w="7620">
            <a:solidFill>
              <a:srgbClr val="194A99"/>
            </a:solidFill>
            <a:prstDash val="solid"/>
          </a:ln>
        </p:spPr>
      </p:sp>
      <p:sp>
        <p:nvSpPr>
          <p:cNvPr id="8" name="Text 5"/>
          <p:cNvSpPr/>
          <p:nvPr/>
        </p:nvSpPr>
        <p:spPr>
          <a:xfrm>
            <a:off x="5389007" y="4221123"/>
            <a:ext cx="2886789" cy="315278"/>
          </a:xfrm>
          <a:prstGeom prst="rect">
            <a:avLst/>
          </a:prstGeom>
          <a:noFill/>
          <a:ln/>
        </p:spPr>
        <p:txBody>
          <a:bodyPr wrap="none" lIns="0" tIns="0" rIns="0" bIns="0" rtlCol="0" anchor="t"/>
          <a:lstStyle/>
          <a:p>
            <a:pPr algn="l" indent="0" marL="0">
              <a:lnSpc>
                <a:spcPts val="2450"/>
              </a:lnSpc>
              <a:buNone/>
            </a:pPr>
            <a:r>
              <a:rPr lang="en-US" sz="1950" dirty="0">
                <a:solidFill>
                  <a:srgbClr val="E2E6E9"/>
                </a:solidFill>
                <a:latin typeface="Merriweather" pitchFamily="34" charset="0"/>
                <a:ea typeface="Merriweather" pitchFamily="34" charset="-122"/>
                <a:cs typeface="Merriweather" pitchFamily="34" charset="-120"/>
              </a:rPr>
              <a:t>Personnel Management</a:t>
            </a:r>
            <a:endParaRPr lang="en-US" sz="1950" dirty="0"/>
          </a:p>
        </p:txBody>
      </p:sp>
      <p:sp>
        <p:nvSpPr>
          <p:cNvPr id="9" name="Text 6"/>
          <p:cNvSpPr/>
          <p:nvPr/>
        </p:nvSpPr>
        <p:spPr>
          <a:xfrm>
            <a:off x="5389007" y="4657487"/>
            <a:ext cx="3852505" cy="1614488"/>
          </a:xfrm>
          <a:prstGeom prst="rect">
            <a:avLst/>
          </a:prstGeom>
          <a:noFill/>
          <a:ln/>
        </p:spPr>
        <p:txBody>
          <a:bodyPr wrap="square" lIns="0" tIns="0" rIns="0" bIns="0" rtlCol="0" anchor="t"/>
          <a:lstStyle/>
          <a:p>
            <a:pPr algn="l" indent="0" marL="0">
              <a:lnSpc>
                <a:spcPts val="2500"/>
              </a:lnSpc>
              <a:buNone/>
            </a:pPr>
            <a:r>
              <a:rPr lang="en-US" sz="1550" dirty="0">
                <a:solidFill>
                  <a:srgbClr val="E2E6E9"/>
                </a:solidFill>
                <a:latin typeface="Merriweather" pitchFamily="34" charset="0"/>
                <a:ea typeface="Merriweather" pitchFamily="34" charset="-122"/>
                <a:cs typeface="Merriweather" pitchFamily="34" charset="-120"/>
              </a:rPr>
              <a:t>Know names and mobile numbers of all staff members on the floor, including details about disabled or mobility-impaired persons requiring assistance during evacuation.</a:t>
            </a:r>
            <a:endParaRPr lang="en-US" sz="1550" dirty="0"/>
          </a:p>
        </p:txBody>
      </p:sp>
      <p:sp>
        <p:nvSpPr>
          <p:cNvPr id="10" name="Shape 7"/>
          <p:cNvSpPr/>
          <p:nvPr/>
        </p:nvSpPr>
        <p:spPr>
          <a:xfrm>
            <a:off x="9652754" y="4011692"/>
            <a:ext cx="4271367" cy="2792611"/>
          </a:xfrm>
          <a:prstGeom prst="roundRect">
            <a:avLst>
              <a:gd name="adj" fmla="val 3036"/>
            </a:avLst>
          </a:prstGeom>
          <a:solidFill>
            <a:srgbClr val="003180"/>
          </a:solidFill>
          <a:ln w="7620">
            <a:solidFill>
              <a:srgbClr val="194A99"/>
            </a:solidFill>
            <a:prstDash val="solid"/>
          </a:ln>
        </p:spPr>
      </p:sp>
      <p:sp>
        <p:nvSpPr>
          <p:cNvPr id="11" name="Text 8"/>
          <p:cNvSpPr/>
          <p:nvPr/>
        </p:nvSpPr>
        <p:spPr>
          <a:xfrm>
            <a:off x="9862185" y="4221123"/>
            <a:ext cx="2523173" cy="315278"/>
          </a:xfrm>
          <a:prstGeom prst="rect">
            <a:avLst/>
          </a:prstGeom>
          <a:noFill/>
          <a:ln/>
        </p:spPr>
        <p:txBody>
          <a:bodyPr wrap="none" lIns="0" tIns="0" rIns="0" bIns="0" rtlCol="0" anchor="t"/>
          <a:lstStyle/>
          <a:p>
            <a:pPr algn="l" indent="0" marL="0">
              <a:lnSpc>
                <a:spcPts val="2450"/>
              </a:lnSpc>
              <a:buNone/>
            </a:pPr>
            <a:r>
              <a:rPr lang="en-US" sz="1950" dirty="0">
                <a:solidFill>
                  <a:srgbClr val="E2E6E9"/>
                </a:solidFill>
                <a:latin typeface="Merriweather" pitchFamily="34" charset="0"/>
                <a:ea typeface="Merriweather" pitchFamily="34" charset="-122"/>
                <a:cs typeface="Merriweather" pitchFamily="34" charset="-120"/>
              </a:rPr>
              <a:t>Evacuation Duties</a:t>
            </a:r>
            <a:endParaRPr lang="en-US" sz="1950" dirty="0"/>
          </a:p>
        </p:txBody>
      </p:sp>
      <p:sp>
        <p:nvSpPr>
          <p:cNvPr id="12" name="Text 9"/>
          <p:cNvSpPr/>
          <p:nvPr/>
        </p:nvSpPr>
        <p:spPr>
          <a:xfrm>
            <a:off x="9862185" y="4657487"/>
            <a:ext cx="3852505" cy="1937385"/>
          </a:xfrm>
          <a:prstGeom prst="rect">
            <a:avLst/>
          </a:prstGeom>
          <a:noFill/>
          <a:ln/>
        </p:spPr>
        <p:txBody>
          <a:bodyPr wrap="square" lIns="0" tIns="0" rIns="0" bIns="0" rtlCol="0" anchor="t"/>
          <a:lstStyle/>
          <a:p>
            <a:pPr algn="l" indent="0" marL="0">
              <a:lnSpc>
                <a:spcPts val="2500"/>
              </a:lnSpc>
              <a:buNone/>
            </a:pPr>
            <a:r>
              <a:rPr lang="en-US" sz="1550" dirty="0">
                <a:solidFill>
                  <a:srgbClr val="E2E6E9"/>
                </a:solidFill>
                <a:latin typeface="Merriweather" pitchFamily="34" charset="0"/>
                <a:ea typeface="Merriweather" pitchFamily="34" charset="-122"/>
                <a:cs typeface="Merriweather" pitchFamily="34" charset="-120"/>
              </a:rPr>
              <a:t>Check all areas including toilets and conference rooms, assist visitors and disabled persons, move to Evacuation Assembly Point, take attendance, and report head count to the Emergency Commander.</a:t>
            </a:r>
            <a:endParaRPr lang="en-US" sz="1550" dirty="0"/>
          </a:p>
        </p:txBody>
      </p:sp>
      <p:sp>
        <p:nvSpPr>
          <p:cNvPr id="13" name="Text 10"/>
          <p:cNvSpPr/>
          <p:nvPr/>
        </p:nvSpPr>
        <p:spPr>
          <a:xfrm>
            <a:off x="706398" y="7031355"/>
            <a:ext cx="13217604" cy="645795"/>
          </a:xfrm>
          <a:prstGeom prst="rect">
            <a:avLst/>
          </a:prstGeom>
          <a:noFill/>
          <a:ln/>
        </p:spPr>
        <p:txBody>
          <a:bodyPr wrap="square" lIns="0" tIns="0" rIns="0" bIns="0" rtlCol="0" anchor="t"/>
          <a:lstStyle/>
          <a:p>
            <a:pPr algn="l" indent="0" marL="0">
              <a:lnSpc>
                <a:spcPts val="2500"/>
              </a:lnSpc>
              <a:buNone/>
            </a:pPr>
            <a:r>
              <a:rPr lang="en-US" sz="1550" dirty="0">
                <a:solidFill>
                  <a:srgbClr val="E2E6E9"/>
                </a:solidFill>
                <a:latin typeface="Merriweather" pitchFamily="34" charset="0"/>
                <a:ea typeface="Merriweather" pitchFamily="34" charset="-122"/>
                <a:cs typeface="Merriweather" pitchFamily="34" charset="-120"/>
              </a:rPr>
              <a:t>Floor Wardens must also attend debriefing by the ERP Coordinator or Emergency Commander after the emergency situation has been called off.</a:t>
            </a:r>
            <a:endParaRPr lang="en-US" sz="15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431840" y="339328"/>
            <a:ext cx="3127415" cy="385524"/>
          </a:xfrm>
          <a:prstGeom prst="rect">
            <a:avLst/>
          </a:prstGeom>
          <a:noFill/>
          <a:ln/>
        </p:spPr>
        <p:txBody>
          <a:bodyPr wrap="none" lIns="0" tIns="0" rIns="0" bIns="0" rtlCol="0" anchor="t"/>
          <a:lstStyle/>
          <a:p>
            <a:pPr algn="l" indent="0" marL="0">
              <a:lnSpc>
                <a:spcPts val="3000"/>
              </a:lnSpc>
              <a:buNone/>
            </a:pPr>
            <a:r>
              <a:rPr lang="en-US" sz="2400" dirty="0">
                <a:solidFill>
                  <a:srgbClr val="F5F0F0"/>
                </a:solidFill>
                <a:latin typeface="Merriweather" pitchFamily="34" charset="0"/>
                <a:ea typeface="Merriweather" pitchFamily="34" charset="-122"/>
                <a:cs typeface="Merriweather" pitchFamily="34" charset="-120"/>
              </a:rPr>
              <a:t>Purpose of Fire Drills</a:t>
            </a:r>
            <a:endParaRPr lang="en-US" sz="2400" dirty="0"/>
          </a:p>
        </p:txBody>
      </p:sp>
      <p:pic>
        <p:nvPicPr>
          <p:cNvPr id="3" name="Image 0" descr="preencoded.png">    </p:cNvPr>
          <p:cNvPicPr>
            <a:picLocks noChangeAspect="1"/>
          </p:cNvPicPr>
          <p:nvPr/>
        </p:nvPicPr>
        <p:blipFill>
          <a:blip r:embed="rId1"/>
          <a:stretch>
            <a:fillRect/>
          </a:stretch>
        </p:blipFill>
        <p:spPr>
          <a:xfrm>
            <a:off x="431840" y="971669"/>
            <a:ext cx="9067800" cy="9296400"/>
          </a:xfrm>
          <a:prstGeom prst="rect">
            <a:avLst/>
          </a:prstGeom>
        </p:spPr>
      </p:pic>
      <p:pic>
        <p:nvPicPr>
          <p:cNvPr id="4" name="Image 1" descr="preencoded.png">    </p:cNvPr>
          <p:cNvPicPr>
            <a:picLocks noChangeAspect="1"/>
          </p:cNvPicPr>
          <p:nvPr/>
        </p:nvPicPr>
        <p:blipFill>
          <a:blip r:embed="rId2"/>
          <a:stretch>
            <a:fillRect/>
          </a:stretch>
        </p:blipFill>
        <p:spPr>
          <a:xfrm>
            <a:off x="431840" y="10406896"/>
            <a:ext cx="4465558" cy="2759869"/>
          </a:xfrm>
          <a:prstGeom prst="rect">
            <a:avLst/>
          </a:prstGeom>
        </p:spPr>
      </p:pic>
      <p:sp>
        <p:nvSpPr>
          <p:cNvPr id="5" name="Text 1"/>
          <p:cNvSpPr/>
          <p:nvPr/>
        </p:nvSpPr>
        <p:spPr>
          <a:xfrm>
            <a:off x="431840" y="13320951"/>
            <a:ext cx="1542693" cy="192881"/>
          </a:xfrm>
          <a:prstGeom prst="rect">
            <a:avLst/>
          </a:prstGeom>
          <a:noFill/>
          <a:ln/>
        </p:spPr>
        <p:txBody>
          <a:bodyPr wrap="none" lIns="0" tIns="0" rIns="0" bIns="0" rtlCol="0" anchor="t"/>
          <a:lstStyle/>
          <a:p>
            <a:pPr algn="l" indent="0" marL="0">
              <a:lnSpc>
                <a:spcPts val="1500"/>
              </a:lnSpc>
              <a:buNone/>
            </a:pPr>
            <a:r>
              <a:rPr lang="en-US" sz="1200" dirty="0">
                <a:solidFill>
                  <a:srgbClr val="E2E6E9"/>
                </a:solidFill>
                <a:latin typeface="Merriweather" pitchFamily="34" charset="0"/>
                <a:ea typeface="Merriweather" pitchFamily="34" charset="-122"/>
                <a:cs typeface="Merriweather" pitchFamily="34" charset="-120"/>
              </a:rPr>
              <a:t>Safe Evacuation</a:t>
            </a:r>
            <a:endParaRPr lang="en-US" sz="1200" dirty="0"/>
          </a:p>
        </p:txBody>
      </p:sp>
      <p:sp>
        <p:nvSpPr>
          <p:cNvPr id="6" name="Text 2"/>
          <p:cNvSpPr/>
          <p:nvPr/>
        </p:nvSpPr>
        <p:spPr>
          <a:xfrm>
            <a:off x="431840" y="13587770"/>
            <a:ext cx="4465558" cy="592574"/>
          </a:xfrm>
          <a:prstGeom prst="rect">
            <a:avLst/>
          </a:prstGeom>
          <a:noFill/>
          <a:ln/>
        </p:spPr>
        <p:txBody>
          <a:bodyPr wrap="square" lIns="0" tIns="0" rIns="0" bIns="0" rtlCol="0" anchor="t"/>
          <a:lstStyle/>
          <a:p>
            <a:pPr algn="l" indent="0" marL="0">
              <a:lnSpc>
                <a:spcPts val="1550"/>
              </a:lnSpc>
              <a:buNone/>
            </a:pPr>
            <a:r>
              <a:rPr lang="en-US" sz="950" dirty="0">
                <a:solidFill>
                  <a:srgbClr val="E2E6E9"/>
                </a:solidFill>
                <a:latin typeface="Merriweather" pitchFamily="34" charset="0"/>
                <a:ea typeface="Merriweather" pitchFamily="34" charset="-122"/>
                <a:cs typeface="Merriweather" pitchFamily="34" charset="-120"/>
              </a:rPr>
              <a:t>Fire drills ensure everyone in the building knows how to exit in the quickest, easiest, and safest way possible during emergencies like fire, smoke, or carbon monoxide incidents.</a:t>
            </a:r>
            <a:endParaRPr lang="en-US" sz="950" dirty="0"/>
          </a:p>
        </p:txBody>
      </p:sp>
      <p:pic>
        <p:nvPicPr>
          <p:cNvPr id="7" name="Image 2" descr="preencoded.png">    </p:cNvPr>
          <p:cNvPicPr>
            <a:picLocks noChangeAspect="1"/>
          </p:cNvPicPr>
          <p:nvPr/>
        </p:nvPicPr>
        <p:blipFill>
          <a:blip r:embed="rId3"/>
          <a:stretch>
            <a:fillRect/>
          </a:stretch>
        </p:blipFill>
        <p:spPr>
          <a:xfrm>
            <a:off x="5082421" y="10406896"/>
            <a:ext cx="4465558" cy="2759869"/>
          </a:xfrm>
          <a:prstGeom prst="rect">
            <a:avLst/>
          </a:prstGeom>
        </p:spPr>
      </p:pic>
      <p:sp>
        <p:nvSpPr>
          <p:cNvPr id="8" name="Text 3"/>
          <p:cNvSpPr/>
          <p:nvPr/>
        </p:nvSpPr>
        <p:spPr>
          <a:xfrm>
            <a:off x="5082421" y="13320951"/>
            <a:ext cx="1670566" cy="192881"/>
          </a:xfrm>
          <a:prstGeom prst="rect">
            <a:avLst/>
          </a:prstGeom>
          <a:noFill/>
          <a:ln/>
        </p:spPr>
        <p:txBody>
          <a:bodyPr wrap="none" lIns="0" tIns="0" rIns="0" bIns="0" rtlCol="0" anchor="t"/>
          <a:lstStyle/>
          <a:p>
            <a:pPr algn="l" indent="0" marL="0">
              <a:lnSpc>
                <a:spcPts val="1500"/>
              </a:lnSpc>
              <a:buNone/>
            </a:pPr>
            <a:r>
              <a:rPr lang="en-US" sz="1200" dirty="0">
                <a:solidFill>
                  <a:srgbClr val="E2E6E9"/>
                </a:solidFill>
                <a:latin typeface="Merriweather" pitchFamily="34" charset="0"/>
                <a:ea typeface="Merriweather" pitchFamily="34" charset="-122"/>
                <a:cs typeface="Merriweather" pitchFamily="34" charset="-120"/>
              </a:rPr>
              <a:t>Readiness Assessment</a:t>
            </a:r>
            <a:endParaRPr lang="en-US" sz="1200" dirty="0"/>
          </a:p>
        </p:txBody>
      </p:sp>
      <p:sp>
        <p:nvSpPr>
          <p:cNvPr id="9" name="Text 4"/>
          <p:cNvSpPr/>
          <p:nvPr/>
        </p:nvSpPr>
        <p:spPr>
          <a:xfrm>
            <a:off x="5082421" y="13587770"/>
            <a:ext cx="4465558" cy="592574"/>
          </a:xfrm>
          <a:prstGeom prst="rect">
            <a:avLst/>
          </a:prstGeom>
          <a:noFill/>
          <a:ln/>
        </p:spPr>
        <p:txBody>
          <a:bodyPr wrap="square" lIns="0" tIns="0" rIns="0" bIns="0" rtlCol="0" anchor="t"/>
          <a:lstStyle/>
          <a:p>
            <a:pPr algn="l" indent="0" marL="0">
              <a:lnSpc>
                <a:spcPts val="1550"/>
              </a:lnSpc>
              <a:buNone/>
            </a:pPr>
            <a:r>
              <a:rPr lang="en-US" sz="950" dirty="0">
                <a:solidFill>
                  <a:srgbClr val="E2E6E9"/>
                </a:solidFill>
                <a:latin typeface="Merriweather" pitchFamily="34" charset="0"/>
                <a:ea typeface="Merriweather" pitchFamily="34" charset="-122"/>
                <a:cs typeface="Merriweather" pitchFamily="34" charset="-120"/>
              </a:rPr>
              <a:t>Regular drills help measure the state of readiness of the Emergency Response Team and building occupants, identifying areas for improvement.</a:t>
            </a:r>
            <a:endParaRPr lang="en-US" sz="950" dirty="0"/>
          </a:p>
        </p:txBody>
      </p:sp>
      <p:pic>
        <p:nvPicPr>
          <p:cNvPr id="10" name="Image 3" descr="preencoded.png">    </p:cNvPr>
          <p:cNvPicPr>
            <a:picLocks noChangeAspect="1"/>
          </p:cNvPicPr>
          <p:nvPr/>
        </p:nvPicPr>
        <p:blipFill>
          <a:blip r:embed="rId4"/>
          <a:stretch>
            <a:fillRect/>
          </a:stretch>
        </p:blipFill>
        <p:spPr>
          <a:xfrm>
            <a:off x="9733002" y="10406896"/>
            <a:ext cx="4465558" cy="2759869"/>
          </a:xfrm>
          <a:prstGeom prst="rect">
            <a:avLst/>
          </a:prstGeom>
        </p:spPr>
      </p:pic>
      <p:sp>
        <p:nvSpPr>
          <p:cNvPr id="11" name="Text 5"/>
          <p:cNvSpPr/>
          <p:nvPr/>
        </p:nvSpPr>
        <p:spPr>
          <a:xfrm>
            <a:off x="9733002" y="13320951"/>
            <a:ext cx="1542693" cy="192881"/>
          </a:xfrm>
          <a:prstGeom prst="rect">
            <a:avLst/>
          </a:prstGeom>
          <a:noFill/>
          <a:ln/>
        </p:spPr>
        <p:txBody>
          <a:bodyPr wrap="none" lIns="0" tIns="0" rIns="0" bIns="0" rtlCol="0" anchor="t"/>
          <a:lstStyle/>
          <a:p>
            <a:pPr algn="l" indent="0" marL="0">
              <a:lnSpc>
                <a:spcPts val="1500"/>
              </a:lnSpc>
              <a:buNone/>
            </a:pPr>
            <a:r>
              <a:rPr lang="en-US" sz="1200" dirty="0">
                <a:solidFill>
                  <a:srgbClr val="E2E6E9"/>
                </a:solidFill>
                <a:latin typeface="Merriweather" pitchFamily="34" charset="0"/>
                <a:ea typeface="Merriweather" pitchFamily="34" charset="-122"/>
                <a:cs typeface="Merriweather" pitchFamily="34" charset="-120"/>
              </a:rPr>
              <a:t>Plan Effectiveness</a:t>
            </a:r>
            <a:endParaRPr lang="en-US" sz="1200" dirty="0"/>
          </a:p>
        </p:txBody>
      </p:sp>
      <p:sp>
        <p:nvSpPr>
          <p:cNvPr id="12" name="Text 6"/>
          <p:cNvSpPr/>
          <p:nvPr/>
        </p:nvSpPr>
        <p:spPr>
          <a:xfrm>
            <a:off x="9733002" y="13587770"/>
            <a:ext cx="4465558" cy="592574"/>
          </a:xfrm>
          <a:prstGeom prst="rect">
            <a:avLst/>
          </a:prstGeom>
          <a:noFill/>
          <a:ln/>
        </p:spPr>
        <p:txBody>
          <a:bodyPr wrap="square" lIns="0" tIns="0" rIns="0" bIns="0" rtlCol="0" anchor="t"/>
          <a:lstStyle/>
          <a:p>
            <a:pPr algn="l" indent="0" marL="0">
              <a:lnSpc>
                <a:spcPts val="1550"/>
              </a:lnSpc>
              <a:buNone/>
            </a:pPr>
            <a:r>
              <a:rPr lang="en-US" sz="950" dirty="0">
                <a:solidFill>
                  <a:srgbClr val="E2E6E9"/>
                </a:solidFill>
                <a:latin typeface="Merriweather" pitchFamily="34" charset="0"/>
                <a:ea typeface="Merriweather" pitchFamily="34" charset="-122"/>
                <a:cs typeface="Merriweather" pitchFamily="34" charset="-120"/>
              </a:rPr>
              <a:t>Drills test the effectiveness of the Emergency Response Plan, allowing for adjustments and improvements to procedures before a real emergency occurs.</a:t>
            </a:r>
            <a:endParaRPr lang="en-US" sz="9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Office Theme</vt:lpstr>
      <vt:lpstr>Slide 1</vt:lpstr>
      <vt:lpstr>Slide 2</vt:lpstr>
      <vt:lpstr>Slide 3</vt:lpstr>
      <vt:lpstr>Slide 4</vt:lpstr>
      <vt:lpstr>Slide 5</vt:lpstr>
      <vt:lpstr>Slide 6</vt:lpstr>
      <vt:lpstr>Slide 7</vt:lpstr>
      <vt:lpstr>Slide 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2025-04-27T09:21:52Z</dcterms:created>
  <dcterms:modified xsi:type="dcterms:W3CDTF">2025-04-27T09:21:52Z</dcterms:modified>
</cp:coreProperties>
</file>