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7" r:id="rId3"/>
    <p:sldId id="259" r:id="rId4"/>
    <p:sldId id="277" r:id="rId5"/>
    <p:sldId id="307" r:id="rId6"/>
    <p:sldId id="317" r:id="rId7"/>
    <p:sldId id="281" r:id="rId8"/>
    <p:sldId id="282" r:id="rId9"/>
    <p:sldId id="286" r:id="rId10"/>
    <p:sldId id="285" r:id="rId11"/>
    <p:sldId id="284" r:id="rId12"/>
    <p:sldId id="283" r:id="rId13"/>
    <p:sldId id="318" r:id="rId14"/>
    <p:sldId id="260" r:id="rId15"/>
    <p:sldId id="278" r:id="rId16"/>
    <p:sldId id="274" r:id="rId17"/>
    <p:sldId id="288" r:id="rId18"/>
    <p:sldId id="308" r:id="rId19"/>
    <p:sldId id="287" r:id="rId20"/>
    <p:sldId id="313" r:id="rId21"/>
    <p:sldId id="311" r:id="rId22"/>
    <p:sldId id="316" r:id="rId23"/>
    <p:sldId id="314" r:id="rId24"/>
    <p:sldId id="291" r:id="rId25"/>
    <p:sldId id="292" r:id="rId26"/>
    <p:sldId id="310" r:id="rId27"/>
    <p:sldId id="275" r:id="rId28"/>
    <p:sldId id="276" r:id="rId29"/>
    <p:sldId id="258" r:id="rId30"/>
    <p:sldId id="280" r:id="rId31"/>
    <p:sldId id="293" r:id="rId32"/>
    <p:sldId id="298" r:id="rId33"/>
    <p:sldId id="294" r:id="rId34"/>
    <p:sldId id="295" r:id="rId35"/>
    <p:sldId id="322" r:id="rId36"/>
    <p:sldId id="296" r:id="rId37"/>
    <p:sldId id="297" r:id="rId38"/>
    <p:sldId id="330" r:id="rId39"/>
    <p:sldId id="331" r:id="rId40"/>
    <p:sldId id="323" r:id="rId41"/>
    <p:sldId id="327" r:id="rId42"/>
    <p:sldId id="302" r:id="rId43"/>
    <p:sldId id="299" r:id="rId44"/>
    <p:sldId id="301" r:id="rId45"/>
    <p:sldId id="329" r:id="rId46"/>
    <p:sldId id="328" r:id="rId47"/>
    <p:sldId id="273" r:id="rId48"/>
    <p:sldId id="272" r:id="rId49"/>
    <p:sldId id="268" r:id="rId50"/>
    <p:sldId id="303" r:id="rId51"/>
    <p:sldId id="304" r:id="rId52"/>
    <p:sldId id="305" r:id="rId53"/>
    <p:sldId id="306" r:id="rId54"/>
    <p:sldId id="300" r:id="rId5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0" autoAdjust="0"/>
    <p:restoredTop sz="94660"/>
  </p:normalViewPr>
  <p:slideViewPr>
    <p:cSldViewPr>
      <p:cViewPr varScale="1">
        <p:scale>
          <a:sx n="55" d="100"/>
          <a:sy n="55" d="100"/>
        </p:scale>
        <p:origin x="58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E0C2AB-6611-4762-BD86-5273F79A9AF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10923D48-21B5-43E6-95AC-C0E0525E8AB9}">
      <dgm:prSet phldrT="[Text]" custT="1"/>
      <dgm:spPr/>
      <dgm:t>
        <a:bodyPr/>
        <a:lstStyle/>
        <a:p>
          <a:r>
            <a:rPr lang="en-US" sz="2800" dirty="0">
              <a:latin typeface="+mj-lt"/>
            </a:rPr>
            <a:t>1st</a:t>
          </a:r>
        </a:p>
      </dgm:t>
    </dgm:pt>
    <dgm:pt modelId="{ABE59505-8291-47A1-A615-D94AE088897E}" type="parTrans" cxnId="{2F94474F-2D6E-4372-856A-1412DB52447A}">
      <dgm:prSet/>
      <dgm:spPr/>
      <dgm:t>
        <a:bodyPr/>
        <a:lstStyle/>
        <a:p>
          <a:endParaRPr lang="en-US" sz="2800">
            <a:latin typeface="+mj-lt"/>
          </a:endParaRPr>
        </a:p>
      </dgm:t>
    </dgm:pt>
    <dgm:pt modelId="{E15A551F-E3B7-4DEB-8A54-E0B64487A28A}" type="sibTrans" cxnId="{2F94474F-2D6E-4372-856A-1412DB52447A}">
      <dgm:prSet/>
      <dgm:spPr/>
      <dgm:t>
        <a:bodyPr/>
        <a:lstStyle/>
        <a:p>
          <a:endParaRPr lang="en-US" sz="2800">
            <a:latin typeface="+mj-lt"/>
          </a:endParaRPr>
        </a:p>
      </dgm:t>
    </dgm:pt>
    <dgm:pt modelId="{E8A24E7D-C3E0-4820-9A11-BAF828BDA170}">
      <dgm:prSet phldrT="[Text]" custT="1"/>
      <dgm:spPr/>
      <dgm:t>
        <a:bodyPr/>
        <a:lstStyle/>
        <a:p>
          <a:r>
            <a:rPr lang="en-US" sz="2800" dirty="0">
              <a:latin typeface="+mj-lt"/>
            </a:rPr>
            <a:t>Protection of life.</a:t>
          </a:r>
        </a:p>
      </dgm:t>
    </dgm:pt>
    <dgm:pt modelId="{1BD18D14-CC1C-4777-AD69-7F055D716825}" type="parTrans" cxnId="{1657EBCE-BD0D-4771-8F65-9D7DA20BA605}">
      <dgm:prSet/>
      <dgm:spPr/>
      <dgm:t>
        <a:bodyPr/>
        <a:lstStyle/>
        <a:p>
          <a:endParaRPr lang="en-US" sz="2800">
            <a:latin typeface="+mj-lt"/>
          </a:endParaRPr>
        </a:p>
      </dgm:t>
    </dgm:pt>
    <dgm:pt modelId="{4B5728F4-228A-4783-93DB-F6EEFB9DA0F0}" type="sibTrans" cxnId="{1657EBCE-BD0D-4771-8F65-9D7DA20BA605}">
      <dgm:prSet/>
      <dgm:spPr/>
      <dgm:t>
        <a:bodyPr/>
        <a:lstStyle/>
        <a:p>
          <a:endParaRPr lang="en-US" sz="2800">
            <a:latin typeface="+mj-lt"/>
          </a:endParaRPr>
        </a:p>
      </dgm:t>
    </dgm:pt>
    <dgm:pt modelId="{68B9C899-11B3-48E0-9D03-C96C99418064}">
      <dgm:prSet phldrT="[Text]" custT="1"/>
      <dgm:spPr/>
      <dgm:t>
        <a:bodyPr/>
        <a:lstStyle/>
        <a:p>
          <a:r>
            <a:rPr lang="en-US" sz="2800" dirty="0">
              <a:latin typeface="+mj-lt"/>
            </a:rPr>
            <a:t>2nd</a:t>
          </a:r>
        </a:p>
      </dgm:t>
    </dgm:pt>
    <dgm:pt modelId="{A05AF370-5A33-4B63-8F28-49D777C13DEC}" type="parTrans" cxnId="{88104480-0421-460A-A718-C87DB2F45142}">
      <dgm:prSet/>
      <dgm:spPr/>
      <dgm:t>
        <a:bodyPr/>
        <a:lstStyle/>
        <a:p>
          <a:endParaRPr lang="en-US" sz="2800">
            <a:latin typeface="+mj-lt"/>
          </a:endParaRPr>
        </a:p>
      </dgm:t>
    </dgm:pt>
    <dgm:pt modelId="{511D2171-3561-4614-A929-CF5023B092D9}" type="sibTrans" cxnId="{88104480-0421-460A-A718-C87DB2F45142}">
      <dgm:prSet/>
      <dgm:spPr/>
      <dgm:t>
        <a:bodyPr/>
        <a:lstStyle/>
        <a:p>
          <a:endParaRPr lang="en-US" sz="2800">
            <a:latin typeface="+mj-lt"/>
          </a:endParaRPr>
        </a:p>
      </dgm:t>
    </dgm:pt>
    <dgm:pt modelId="{C88FBA03-92B3-4D13-8629-18213FA90174}">
      <dgm:prSet phldrT="[Text]" custT="1"/>
      <dgm:spPr/>
      <dgm:t>
        <a:bodyPr/>
        <a:lstStyle/>
        <a:p>
          <a:r>
            <a:rPr lang="en-US" sz="2800" dirty="0">
              <a:latin typeface="+mj-lt"/>
            </a:rPr>
            <a:t>Prevent spreading of Hazard.</a:t>
          </a:r>
        </a:p>
      </dgm:t>
    </dgm:pt>
    <dgm:pt modelId="{F707E70B-FCE1-4B4F-8E07-2E887839ED85}" type="parTrans" cxnId="{985CFE00-0133-4424-91D5-DC432D19F7E3}">
      <dgm:prSet/>
      <dgm:spPr/>
      <dgm:t>
        <a:bodyPr/>
        <a:lstStyle/>
        <a:p>
          <a:endParaRPr lang="en-US" sz="2800">
            <a:latin typeface="+mj-lt"/>
          </a:endParaRPr>
        </a:p>
      </dgm:t>
    </dgm:pt>
    <dgm:pt modelId="{A8E1C857-565A-43FC-B1EC-6FC257583950}" type="sibTrans" cxnId="{985CFE00-0133-4424-91D5-DC432D19F7E3}">
      <dgm:prSet/>
      <dgm:spPr/>
      <dgm:t>
        <a:bodyPr/>
        <a:lstStyle/>
        <a:p>
          <a:endParaRPr lang="en-US" sz="2800">
            <a:latin typeface="+mj-lt"/>
          </a:endParaRPr>
        </a:p>
      </dgm:t>
    </dgm:pt>
    <dgm:pt modelId="{CB17AD7D-3155-45A7-9310-A1EAC44A977A}">
      <dgm:prSet phldrT="[Text]" custT="1"/>
      <dgm:spPr/>
      <dgm:t>
        <a:bodyPr/>
        <a:lstStyle/>
        <a:p>
          <a:r>
            <a:rPr lang="en-US" sz="2800" dirty="0">
              <a:latin typeface="+mj-lt"/>
            </a:rPr>
            <a:t>3rd</a:t>
          </a:r>
        </a:p>
      </dgm:t>
    </dgm:pt>
    <dgm:pt modelId="{AA917B52-6021-461E-943D-58B45AE0B991}" type="parTrans" cxnId="{61E545D6-96CF-421B-9955-DE7B4D69004D}">
      <dgm:prSet/>
      <dgm:spPr/>
      <dgm:t>
        <a:bodyPr/>
        <a:lstStyle/>
        <a:p>
          <a:endParaRPr lang="en-US" sz="2800">
            <a:latin typeface="+mj-lt"/>
          </a:endParaRPr>
        </a:p>
      </dgm:t>
    </dgm:pt>
    <dgm:pt modelId="{86E10AFE-51B3-498F-97EC-71FE954FDF6B}" type="sibTrans" cxnId="{61E545D6-96CF-421B-9955-DE7B4D69004D}">
      <dgm:prSet/>
      <dgm:spPr/>
      <dgm:t>
        <a:bodyPr/>
        <a:lstStyle/>
        <a:p>
          <a:endParaRPr lang="en-US" sz="2800">
            <a:latin typeface="+mj-lt"/>
          </a:endParaRPr>
        </a:p>
      </dgm:t>
    </dgm:pt>
    <dgm:pt modelId="{05D2778E-EF72-4D7A-BE99-7D9DA9788D98}">
      <dgm:prSet phldrT="[Text]" custT="1"/>
      <dgm:spPr/>
      <dgm:t>
        <a:bodyPr/>
        <a:lstStyle/>
        <a:p>
          <a:r>
            <a:rPr lang="en-US" sz="2800" dirty="0">
              <a:latin typeface="+mj-lt"/>
            </a:rPr>
            <a:t>Save Assets in the Affect Area.</a:t>
          </a:r>
        </a:p>
      </dgm:t>
    </dgm:pt>
    <dgm:pt modelId="{FA908350-0869-4A73-9589-A3202890313C}" type="parTrans" cxnId="{738DA473-8307-4178-AAE5-8E8D49C2267C}">
      <dgm:prSet/>
      <dgm:spPr/>
      <dgm:t>
        <a:bodyPr/>
        <a:lstStyle/>
        <a:p>
          <a:endParaRPr lang="en-US" sz="2800">
            <a:latin typeface="+mj-lt"/>
          </a:endParaRPr>
        </a:p>
      </dgm:t>
    </dgm:pt>
    <dgm:pt modelId="{2D67C6CC-1F9A-4E2E-B1AC-FBFDBAADB38B}" type="sibTrans" cxnId="{738DA473-8307-4178-AAE5-8E8D49C2267C}">
      <dgm:prSet/>
      <dgm:spPr/>
      <dgm:t>
        <a:bodyPr/>
        <a:lstStyle/>
        <a:p>
          <a:endParaRPr lang="en-US" sz="2800">
            <a:latin typeface="+mj-lt"/>
          </a:endParaRPr>
        </a:p>
      </dgm:t>
    </dgm:pt>
    <dgm:pt modelId="{4EB9F9B6-9D35-4FED-B395-B7EE8A25EDA2}">
      <dgm:prSet phldrT="[Text]" custT="1"/>
      <dgm:spPr/>
      <dgm:t>
        <a:bodyPr/>
        <a:lstStyle/>
        <a:p>
          <a:r>
            <a:rPr lang="en-US" sz="2800" dirty="0">
              <a:latin typeface="+mj-lt"/>
            </a:rPr>
            <a:t> 4th</a:t>
          </a:r>
        </a:p>
      </dgm:t>
    </dgm:pt>
    <dgm:pt modelId="{861CF23D-8AF4-4BA4-AC36-4DDD4220E22E}" type="parTrans" cxnId="{44925D6E-9392-45B3-8993-4718E56C93E3}">
      <dgm:prSet/>
      <dgm:spPr/>
      <dgm:t>
        <a:bodyPr/>
        <a:lstStyle/>
        <a:p>
          <a:endParaRPr lang="en-US" sz="2800">
            <a:latin typeface="+mj-lt"/>
          </a:endParaRPr>
        </a:p>
      </dgm:t>
    </dgm:pt>
    <dgm:pt modelId="{C92CABF0-3EB0-44A6-8BD3-FC38A3EB34A6}" type="sibTrans" cxnId="{44925D6E-9392-45B3-8993-4718E56C93E3}">
      <dgm:prSet/>
      <dgm:spPr/>
      <dgm:t>
        <a:bodyPr/>
        <a:lstStyle/>
        <a:p>
          <a:endParaRPr lang="en-US" sz="2800">
            <a:latin typeface="+mj-lt"/>
          </a:endParaRPr>
        </a:p>
      </dgm:t>
    </dgm:pt>
    <dgm:pt modelId="{17328D6D-F2FE-49D9-A46C-3A03C8807493}">
      <dgm:prSet phldrT="[Text]" custT="1"/>
      <dgm:spPr/>
      <dgm:t>
        <a:bodyPr/>
        <a:lstStyle/>
        <a:p>
          <a:r>
            <a:rPr lang="en-US" sz="2800" dirty="0">
              <a:latin typeface="+mj-lt"/>
            </a:rPr>
            <a:t>Eliminate the Hazard.</a:t>
          </a:r>
        </a:p>
      </dgm:t>
    </dgm:pt>
    <dgm:pt modelId="{771F5B00-CB75-45B6-9086-E00E70569612}" type="parTrans" cxnId="{82B06723-A988-4909-BE4A-6BCE355DC27B}">
      <dgm:prSet/>
      <dgm:spPr/>
      <dgm:t>
        <a:bodyPr/>
        <a:lstStyle/>
        <a:p>
          <a:endParaRPr lang="en-US" sz="2800">
            <a:latin typeface="+mj-lt"/>
          </a:endParaRPr>
        </a:p>
      </dgm:t>
    </dgm:pt>
    <dgm:pt modelId="{31C5AD6C-CC87-439D-900A-0296BA49EABC}" type="sibTrans" cxnId="{82B06723-A988-4909-BE4A-6BCE355DC27B}">
      <dgm:prSet/>
      <dgm:spPr/>
      <dgm:t>
        <a:bodyPr/>
        <a:lstStyle/>
        <a:p>
          <a:endParaRPr lang="en-US" sz="2800">
            <a:latin typeface="+mj-lt"/>
          </a:endParaRPr>
        </a:p>
      </dgm:t>
    </dgm:pt>
    <dgm:pt modelId="{23DD1A00-1DA6-49FD-BD45-5EF2A6581282}" type="pres">
      <dgm:prSet presAssocID="{B4E0C2AB-6611-4762-BD86-5273F79A9AFB}" presName="linearFlow" presStyleCnt="0">
        <dgm:presLayoutVars>
          <dgm:dir/>
          <dgm:animLvl val="lvl"/>
          <dgm:resizeHandles val="exact"/>
        </dgm:presLayoutVars>
      </dgm:prSet>
      <dgm:spPr/>
    </dgm:pt>
    <dgm:pt modelId="{F4C37838-270A-417F-904C-84090E2E33E1}" type="pres">
      <dgm:prSet presAssocID="{10923D48-21B5-43E6-95AC-C0E0525E8AB9}" presName="composite" presStyleCnt="0"/>
      <dgm:spPr/>
    </dgm:pt>
    <dgm:pt modelId="{065FAA3B-0620-4C7D-875F-FEEF96E16FF3}" type="pres">
      <dgm:prSet presAssocID="{10923D48-21B5-43E6-95AC-C0E0525E8AB9}" presName="parentText" presStyleLbl="alignNode1" presStyleIdx="0" presStyleCnt="4">
        <dgm:presLayoutVars>
          <dgm:chMax val="1"/>
          <dgm:bulletEnabled val="1"/>
        </dgm:presLayoutVars>
      </dgm:prSet>
      <dgm:spPr/>
    </dgm:pt>
    <dgm:pt modelId="{49039223-37E8-4F82-8B55-89B71AC57B3C}" type="pres">
      <dgm:prSet presAssocID="{10923D48-21B5-43E6-95AC-C0E0525E8AB9}" presName="descendantText" presStyleLbl="alignAcc1" presStyleIdx="0" presStyleCnt="4">
        <dgm:presLayoutVars>
          <dgm:bulletEnabled val="1"/>
        </dgm:presLayoutVars>
      </dgm:prSet>
      <dgm:spPr/>
    </dgm:pt>
    <dgm:pt modelId="{1E1BD1F2-2504-4392-9C4D-263111349BBB}" type="pres">
      <dgm:prSet presAssocID="{E15A551F-E3B7-4DEB-8A54-E0B64487A28A}" presName="sp" presStyleCnt="0"/>
      <dgm:spPr/>
    </dgm:pt>
    <dgm:pt modelId="{0306B1C1-A83C-45E7-B7D3-52BC57F3E98B}" type="pres">
      <dgm:prSet presAssocID="{68B9C899-11B3-48E0-9D03-C96C99418064}" presName="composite" presStyleCnt="0"/>
      <dgm:spPr/>
    </dgm:pt>
    <dgm:pt modelId="{D17DA000-B0DB-4FCE-B1BD-30DECAAD115B}" type="pres">
      <dgm:prSet presAssocID="{68B9C899-11B3-48E0-9D03-C96C99418064}" presName="parentText" presStyleLbl="alignNode1" presStyleIdx="1" presStyleCnt="4">
        <dgm:presLayoutVars>
          <dgm:chMax val="1"/>
          <dgm:bulletEnabled val="1"/>
        </dgm:presLayoutVars>
      </dgm:prSet>
      <dgm:spPr/>
    </dgm:pt>
    <dgm:pt modelId="{21281BCB-3FCD-499F-95FB-F383D131A1E0}" type="pres">
      <dgm:prSet presAssocID="{68B9C899-11B3-48E0-9D03-C96C99418064}" presName="descendantText" presStyleLbl="alignAcc1" presStyleIdx="1" presStyleCnt="4">
        <dgm:presLayoutVars>
          <dgm:bulletEnabled val="1"/>
        </dgm:presLayoutVars>
      </dgm:prSet>
      <dgm:spPr/>
    </dgm:pt>
    <dgm:pt modelId="{413F3D96-9F78-42EE-90E4-D0AA17807324}" type="pres">
      <dgm:prSet presAssocID="{511D2171-3561-4614-A929-CF5023B092D9}" presName="sp" presStyleCnt="0"/>
      <dgm:spPr/>
    </dgm:pt>
    <dgm:pt modelId="{B305B0C5-0D0F-4638-ACF1-FCFB85B973FD}" type="pres">
      <dgm:prSet presAssocID="{CB17AD7D-3155-45A7-9310-A1EAC44A977A}" presName="composite" presStyleCnt="0"/>
      <dgm:spPr/>
    </dgm:pt>
    <dgm:pt modelId="{A00EEFF5-74BA-4E5C-A2D6-E963BB2340E5}" type="pres">
      <dgm:prSet presAssocID="{CB17AD7D-3155-45A7-9310-A1EAC44A977A}" presName="parentText" presStyleLbl="alignNode1" presStyleIdx="2" presStyleCnt="4">
        <dgm:presLayoutVars>
          <dgm:chMax val="1"/>
          <dgm:bulletEnabled val="1"/>
        </dgm:presLayoutVars>
      </dgm:prSet>
      <dgm:spPr/>
    </dgm:pt>
    <dgm:pt modelId="{0D6B8BD9-8467-4667-BEA7-46BD85AAED77}" type="pres">
      <dgm:prSet presAssocID="{CB17AD7D-3155-45A7-9310-A1EAC44A977A}" presName="descendantText" presStyleLbl="alignAcc1" presStyleIdx="2" presStyleCnt="4">
        <dgm:presLayoutVars>
          <dgm:bulletEnabled val="1"/>
        </dgm:presLayoutVars>
      </dgm:prSet>
      <dgm:spPr/>
    </dgm:pt>
    <dgm:pt modelId="{AEF60AD8-DD67-4C97-ADF3-9F2303A8FAE6}" type="pres">
      <dgm:prSet presAssocID="{86E10AFE-51B3-498F-97EC-71FE954FDF6B}" presName="sp" presStyleCnt="0"/>
      <dgm:spPr/>
    </dgm:pt>
    <dgm:pt modelId="{27B7180D-D112-4627-8D20-D2D328EF8046}" type="pres">
      <dgm:prSet presAssocID="{4EB9F9B6-9D35-4FED-B395-B7EE8A25EDA2}" presName="composite" presStyleCnt="0"/>
      <dgm:spPr/>
    </dgm:pt>
    <dgm:pt modelId="{E0F2BF56-D151-47F3-ABDB-6EFCDCF2EA1A}" type="pres">
      <dgm:prSet presAssocID="{4EB9F9B6-9D35-4FED-B395-B7EE8A25EDA2}" presName="parentText" presStyleLbl="alignNode1" presStyleIdx="3" presStyleCnt="4">
        <dgm:presLayoutVars>
          <dgm:chMax val="1"/>
          <dgm:bulletEnabled val="1"/>
        </dgm:presLayoutVars>
      </dgm:prSet>
      <dgm:spPr/>
    </dgm:pt>
    <dgm:pt modelId="{37D5D662-7F65-4B1B-B2F0-1101A2288DE8}" type="pres">
      <dgm:prSet presAssocID="{4EB9F9B6-9D35-4FED-B395-B7EE8A25EDA2}" presName="descendantText" presStyleLbl="alignAcc1" presStyleIdx="3" presStyleCnt="4">
        <dgm:presLayoutVars>
          <dgm:bulletEnabled val="1"/>
        </dgm:presLayoutVars>
      </dgm:prSet>
      <dgm:spPr/>
    </dgm:pt>
  </dgm:ptLst>
  <dgm:cxnLst>
    <dgm:cxn modelId="{985CFE00-0133-4424-91D5-DC432D19F7E3}" srcId="{68B9C899-11B3-48E0-9D03-C96C99418064}" destId="{C88FBA03-92B3-4D13-8629-18213FA90174}" srcOrd="0" destOrd="0" parTransId="{F707E70B-FCE1-4B4F-8E07-2E887839ED85}" sibTransId="{A8E1C857-565A-43FC-B1EC-6FC257583950}"/>
    <dgm:cxn modelId="{54AD120A-7156-4C25-BD63-941CE868DC94}" type="presOf" srcId="{10923D48-21B5-43E6-95AC-C0E0525E8AB9}" destId="{065FAA3B-0620-4C7D-875F-FEEF96E16FF3}" srcOrd="0" destOrd="0" presId="urn:microsoft.com/office/officeart/2005/8/layout/chevron2"/>
    <dgm:cxn modelId="{82B06723-A988-4909-BE4A-6BCE355DC27B}" srcId="{4EB9F9B6-9D35-4FED-B395-B7EE8A25EDA2}" destId="{17328D6D-F2FE-49D9-A46C-3A03C8807493}" srcOrd="0" destOrd="0" parTransId="{771F5B00-CB75-45B6-9086-E00E70569612}" sibTransId="{31C5AD6C-CC87-439D-900A-0296BA49EABC}"/>
    <dgm:cxn modelId="{766DFD2F-06C2-4C6D-A717-336E1B992266}" type="presOf" srcId="{68B9C899-11B3-48E0-9D03-C96C99418064}" destId="{D17DA000-B0DB-4FCE-B1BD-30DECAAD115B}" srcOrd="0" destOrd="0" presId="urn:microsoft.com/office/officeart/2005/8/layout/chevron2"/>
    <dgm:cxn modelId="{A7BAF168-1D0F-44B7-85C3-474091BDD299}" type="presOf" srcId="{17328D6D-F2FE-49D9-A46C-3A03C8807493}" destId="{37D5D662-7F65-4B1B-B2F0-1101A2288DE8}" srcOrd="0" destOrd="0" presId="urn:microsoft.com/office/officeart/2005/8/layout/chevron2"/>
    <dgm:cxn modelId="{44925D6E-9392-45B3-8993-4718E56C93E3}" srcId="{B4E0C2AB-6611-4762-BD86-5273F79A9AFB}" destId="{4EB9F9B6-9D35-4FED-B395-B7EE8A25EDA2}" srcOrd="3" destOrd="0" parTransId="{861CF23D-8AF4-4BA4-AC36-4DDD4220E22E}" sibTransId="{C92CABF0-3EB0-44A6-8BD3-FC38A3EB34A6}"/>
    <dgm:cxn modelId="{2F94474F-2D6E-4372-856A-1412DB52447A}" srcId="{B4E0C2AB-6611-4762-BD86-5273F79A9AFB}" destId="{10923D48-21B5-43E6-95AC-C0E0525E8AB9}" srcOrd="0" destOrd="0" parTransId="{ABE59505-8291-47A1-A615-D94AE088897E}" sibTransId="{E15A551F-E3B7-4DEB-8A54-E0B64487A28A}"/>
    <dgm:cxn modelId="{738DA473-8307-4178-AAE5-8E8D49C2267C}" srcId="{CB17AD7D-3155-45A7-9310-A1EAC44A977A}" destId="{05D2778E-EF72-4D7A-BE99-7D9DA9788D98}" srcOrd="0" destOrd="0" parTransId="{FA908350-0869-4A73-9589-A3202890313C}" sibTransId="{2D67C6CC-1F9A-4E2E-B1AC-FBFDBAADB38B}"/>
    <dgm:cxn modelId="{18CFD27A-144A-4276-8ADB-553283EA09BD}" type="presOf" srcId="{C88FBA03-92B3-4D13-8629-18213FA90174}" destId="{21281BCB-3FCD-499F-95FB-F383D131A1E0}" srcOrd="0" destOrd="0" presId="urn:microsoft.com/office/officeart/2005/8/layout/chevron2"/>
    <dgm:cxn modelId="{88104480-0421-460A-A718-C87DB2F45142}" srcId="{B4E0C2AB-6611-4762-BD86-5273F79A9AFB}" destId="{68B9C899-11B3-48E0-9D03-C96C99418064}" srcOrd="1" destOrd="0" parTransId="{A05AF370-5A33-4B63-8F28-49D777C13DEC}" sibTransId="{511D2171-3561-4614-A929-CF5023B092D9}"/>
    <dgm:cxn modelId="{C7B86998-88D6-4544-B37C-C6E5B419143E}" type="presOf" srcId="{CB17AD7D-3155-45A7-9310-A1EAC44A977A}" destId="{A00EEFF5-74BA-4E5C-A2D6-E963BB2340E5}" srcOrd="0" destOrd="0" presId="urn:microsoft.com/office/officeart/2005/8/layout/chevron2"/>
    <dgm:cxn modelId="{7733D49E-D904-4CB3-AB9E-3992FE7851A1}" type="presOf" srcId="{B4E0C2AB-6611-4762-BD86-5273F79A9AFB}" destId="{23DD1A00-1DA6-49FD-BD45-5EF2A6581282}" srcOrd="0" destOrd="0" presId="urn:microsoft.com/office/officeart/2005/8/layout/chevron2"/>
    <dgm:cxn modelId="{08D9F19F-3910-4466-9847-6D7DA3C9C298}" type="presOf" srcId="{05D2778E-EF72-4D7A-BE99-7D9DA9788D98}" destId="{0D6B8BD9-8467-4667-BEA7-46BD85AAED77}" srcOrd="0" destOrd="0" presId="urn:microsoft.com/office/officeart/2005/8/layout/chevron2"/>
    <dgm:cxn modelId="{F17918B7-498D-4F33-90F1-8026970FB412}" type="presOf" srcId="{4EB9F9B6-9D35-4FED-B395-B7EE8A25EDA2}" destId="{E0F2BF56-D151-47F3-ABDB-6EFCDCF2EA1A}" srcOrd="0" destOrd="0" presId="urn:microsoft.com/office/officeart/2005/8/layout/chevron2"/>
    <dgm:cxn modelId="{1657EBCE-BD0D-4771-8F65-9D7DA20BA605}" srcId="{10923D48-21B5-43E6-95AC-C0E0525E8AB9}" destId="{E8A24E7D-C3E0-4820-9A11-BAF828BDA170}" srcOrd="0" destOrd="0" parTransId="{1BD18D14-CC1C-4777-AD69-7F055D716825}" sibTransId="{4B5728F4-228A-4783-93DB-F6EEFB9DA0F0}"/>
    <dgm:cxn modelId="{61E545D6-96CF-421B-9955-DE7B4D69004D}" srcId="{B4E0C2AB-6611-4762-BD86-5273F79A9AFB}" destId="{CB17AD7D-3155-45A7-9310-A1EAC44A977A}" srcOrd="2" destOrd="0" parTransId="{AA917B52-6021-461E-943D-58B45AE0B991}" sibTransId="{86E10AFE-51B3-498F-97EC-71FE954FDF6B}"/>
    <dgm:cxn modelId="{5E170DF7-7A76-4D89-BA5D-454BBDE763B2}" type="presOf" srcId="{E8A24E7D-C3E0-4820-9A11-BAF828BDA170}" destId="{49039223-37E8-4F82-8B55-89B71AC57B3C}" srcOrd="0" destOrd="0" presId="urn:microsoft.com/office/officeart/2005/8/layout/chevron2"/>
    <dgm:cxn modelId="{86CDE957-B549-4871-BBA2-E6440779825B}" type="presParOf" srcId="{23DD1A00-1DA6-49FD-BD45-5EF2A6581282}" destId="{F4C37838-270A-417F-904C-84090E2E33E1}" srcOrd="0" destOrd="0" presId="urn:microsoft.com/office/officeart/2005/8/layout/chevron2"/>
    <dgm:cxn modelId="{9D42A9FA-5041-490C-AF75-DEA113397123}" type="presParOf" srcId="{F4C37838-270A-417F-904C-84090E2E33E1}" destId="{065FAA3B-0620-4C7D-875F-FEEF96E16FF3}" srcOrd="0" destOrd="0" presId="urn:microsoft.com/office/officeart/2005/8/layout/chevron2"/>
    <dgm:cxn modelId="{5D970253-A1E4-4836-8939-23B610EF7F45}" type="presParOf" srcId="{F4C37838-270A-417F-904C-84090E2E33E1}" destId="{49039223-37E8-4F82-8B55-89B71AC57B3C}" srcOrd="1" destOrd="0" presId="urn:microsoft.com/office/officeart/2005/8/layout/chevron2"/>
    <dgm:cxn modelId="{32CA42D8-4BB9-4477-B03C-AC0786E63B79}" type="presParOf" srcId="{23DD1A00-1DA6-49FD-BD45-5EF2A6581282}" destId="{1E1BD1F2-2504-4392-9C4D-263111349BBB}" srcOrd="1" destOrd="0" presId="urn:microsoft.com/office/officeart/2005/8/layout/chevron2"/>
    <dgm:cxn modelId="{866B0D84-8C40-4113-9D67-D705B6B30F9E}" type="presParOf" srcId="{23DD1A00-1DA6-49FD-BD45-5EF2A6581282}" destId="{0306B1C1-A83C-45E7-B7D3-52BC57F3E98B}" srcOrd="2" destOrd="0" presId="urn:microsoft.com/office/officeart/2005/8/layout/chevron2"/>
    <dgm:cxn modelId="{2A478856-BC3A-4283-B075-14BCCDBF6331}" type="presParOf" srcId="{0306B1C1-A83C-45E7-B7D3-52BC57F3E98B}" destId="{D17DA000-B0DB-4FCE-B1BD-30DECAAD115B}" srcOrd="0" destOrd="0" presId="urn:microsoft.com/office/officeart/2005/8/layout/chevron2"/>
    <dgm:cxn modelId="{52D4927B-660B-45CE-A8BE-029FCA56F9C9}" type="presParOf" srcId="{0306B1C1-A83C-45E7-B7D3-52BC57F3E98B}" destId="{21281BCB-3FCD-499F-95FB-F383D131A1E0}" srcOrd="1" destOrd="0" presId="urn:microsoft.com/office/officeart/2005/8/layout/chevron2"/>
    <dgm:cxn modelId="{FB38F88E-A008-4E04-A20D-5E0ED4EF0E7D}" type="presParOf" srcId="{23DD1A00-1DA6-49FD-BD45-5EF2A6581282}" destId="{413F3D96-9F78-42EE-90E4-D0AA17807324}" srcOrd="3" destOrd="0" presId="urn:microsoft.com/office/officeart/2005/8/layout/chevron2"/>
    <dgm:cxn modelId="{CA0958FD-F57A-482B-B5D9-9D982F931C8B}" type="presParOf" srcId="{23DD1A00-1DA6-49FD-BD45-5EF2A6581282}" destId="{B305B0C5-0D0F-4638-ACF1-FCFB85B973FD}" srcOrd="4" destOrd="0" presId="urn:microsoft.com/office/officeart/2005/8/layout/chevron2"/>
    <dgm:cxn modelId="{BDEF0488-7BDB-4CAA-9B35-C91DD2416168}" type="presParOf" srcId="{B305B0C5-0D0F-4638-ACF1-FCFB85B973FD}" destId="{A00EEFF5-74BA-4E5C-A2D6-E963BB2340E5}" srcOrd="0" destOrd="0" presId="urn:microsoft.com/office/officeart/2005/8/layout/chevron2"/>
    <dgm:cxn modelId="{34B7A92F-27A9-4EEE-9D48-4E7AE054AF11}" type="presParOf" srcId="{B305B0C5-0D0F-4638-ACF1-FCFB85B973FD}" destId="{0D6B8BD9-8467-4667-BEA7-46BD85AAED77}" srcOrd="1" destOrd="0" presId="urn:microsoft.com/office/officeart/2005/8/layout/chevron2"/>
    <dgm:cxn modelId="{486C610B-7CC2-46EB-A657-1DD6AE62B51D}" type="presParOf" srcId="{23DD1A00-1DA6-49FD-BD45-5EF2A6581282}" destId="{AEF60AD8-DD67-4C97-ADF3-9F2303A8FAE6}" srcOrd="5" destOrd="0" presId="urn:microsoft.com/office/officeart/2005/8/layout/chevron2"/>
    <dgm:cxn modelId="{D74AD0B2-42AB-4A22-920F-76EBC08F0F91}" type="presParOf" srcId="{23DD1A00-1DA6-49FD-BD45-5EF2A6581282}" destId="{27B7180D-D112-4627-8D20-D2D328EF8046}" srcOrd="6" destOrd="0" presId="urn:microsoft.com/office/officeart/2005/8/layout/chevron2"/>
    <dgm:cxn modelId="{635209B5-19C5-4BCF-86F1-9E0CF5FFEA93}" type="presParOf" srcId="{27B7180D-D112-4627-8D20-D2D328EF8046}" destId="{E0F2BF56-D151-47F3-ABDB-6EFCDCF2EA1A}" srcOrd="0" destOrd="0" presId="urn:microsoft.com/office/officeart/2005/8/layout/chevron2"/>
    <dgm:cxn modelId="{9F0A495E-6D3A-4DC4-A0E2-F2A4A3CEAE62}" type="presParOf" srcId="{27B7180D-D112-4627-8D20-D2D328EF8046}" destId="{37D5D662-7F65-4B1B-B2F0-1101A2288DE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FAA3B-0620-4C7D-875F-FEEF96E16FF3}">
      <dsp:nvSpPr>
        <dsp:cNvPr id="0" name=""/>
        <dsp:cNvSpPr/>
      </dsp:nvSpPr>
      <dsp:spPr>
        <a:xfrm rot="5400000">
          <a:off x="-198629" y="205367"/>
          <a:ext cx="1324198" cy="92693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mj-lt"/>
            </a:rPr>
            <a:t>1st</a:t>
          </a:r>
        </a:p>
      </dsp:txBody>
      <dsp:txXfrm rot="-5400000">
        <a:off x="1" y="470206"/>
        <a:ext cx="926938" cy="397260"/>
      </dsp:txXfrm>
    </dsp:sp>
    <dsp:sp modelId="{49039223-37E8-4F82-8B55-89B71AC57B3C}">
      <dsp:nvSpPr>
        <dsp:cNvPr id="0" name=""/>
        <dsp:cNvSpPr/>
      </dsp:nvSpPr>
      <dsp:spPr>
        <a:xfrm rot="5400000">
          <a:off x="3309478" y="-2375801"/>
          <a:ext cx="861181" cy="562626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latin typeface="+mj-lt"/>
            </a:rPr>
            <a:t>Protection of life.</a:t>
          </a:r>
        </a:p>
      </dsp:txBody>
      <dsp:txXfrm rot="-5400000">
        <a:off x="926939" y="48777"/>
        <a:ext cx="5584222" cy="777103"/>
      </dsp:txXfrm>
    </dsp:sp>
    <dsp:sp modelId="{D17DA000-B0DB-4FCE-B1BD-30DECAAD115B}">
      <dsp:nvSpPr>
        <dsp:cNvPr id="0" name=""/>
        <dsp:cNvSpPr/>
      </dsp:nvSpPr>
      <dsp:spPr>
        <a:xfrm rot="5400000">
          <a:off x="-198629" y="1384017"/>
          <a:ext cx="1324198" cy="92693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mj-lt"/>
            </a:rPr>
            <a:t>2nd</a:t>
          </a:r>
        </a:p>
      </dsp:txBody>
      <dsp:txXfrm rot="-5400000">
        <a:off x="1" y="1648856"/>
        <a:ext cx="926938" cy="397260"/>
      </dsp:txXfrm>
    </dsp:sp>
    <dsp:sp modelId="{21281BCB-3FCD-499F-95FB-F383D131A1E0}">
      <dsp:nvSpPr>
        <dsp:cNvPr id="0" name=""/>
        <dsp:cNvSpPr/>
      </dsp:nvSpPr>
      <dsp:spPr>
        <a:xfrm rot="5400000">
          <a:off x="3309704" y="-1197377"/>
          <a:ext cx="860728" cy="562626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latin typeface="+mj-lt"/>
            </a:rPr>
            <a:t>Prevent spreading of Hazard.</a:t>
          </a:r>
        </a:p>
      </dsp:txBody>
      <dsp:txXfrm rot="-5400000">
        <a:off x="926938" y="1227406"/>
        <a:ext cx="5584244" cy="776694"/>
      </dsp:txXfrm>
    </dsp:sp>
    <dsp:sp modelId="{A00EEFF5-74BA-4E5C-A2D6-E963BB2340E5}">
      <dsp:nvSpPr>
        <dsp:cNvPr id="0" name=""/>
        <dsp:cNvSpPr/>
      </dsp:nvSpPr>
      <dsp:spPr>
        <a:xfrm rot="5400000">
          <a:off x="-198629" y="2562668"/>
          <a:ext cx="1324198" cy="92693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mj-lt"/>
            </a:rPr>
            <a:t>3rd</a:t>
          </a:r>
        </a:p>
      </dsp:txBody>
      <dsp:txXfrm rot="-5400000">
        <a:off x="1" y="2827507"/>
        <a:ext cx="926938" cy="397260"/>
      </dsp:txXfrm>
    </dsp:sp>
    <dsp:sp modelId="{0D6B8BD9-8467-4667-BEA7-46BD85AAED77}">
      <dsp:nvSpPr>
        <dsp:cNvPr id="0" name=""/>
        <dsp:cNvSpPr/>
      </dsp:nvSpPr>
      <dsp:spPr>
        <a:xfrm rot="5400000">
          <a:off x="3309704" y="-18727"/>
          <a:ext cx="860728" cy="562626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latin typeface="+mj-lt"/>
            </a:rPr>
            <a:t>Save Assets in the Affect Area.</a:t>
          </a:r>
        </a:p>
      </dsp:txBody>
      <dsp:txXfrm rot="-5400000">
        <a:off x="926938" y="2406057"/>
        <a:ext cx="5584244" cy="776694"/>
      </dsp:txXfrm>
    </dsp:sp>
    <dsp:sp modelId="{E0F2BF56-D151-47F3-ABDB-6EFCDCF2EA1A}">
      <dsp:nvSpPr>
        <dsp:cNvPr id="0" name=""/>
        <dsp:cNvSpPr/>
      </dsp:nvSpPr>
      <dsp:spPr>
        <a:xfrm rot="5400000">
          <a:off x="-198629" y="3741318"/>
          <a:ext cx="1324198" cy="92693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mj-lt"/>
            </a:rPr>
            <a:t> 4th</a:t>
          </a:r>
        </a:p>
      </dsp:txBody>
      <dsp:txXfrm rot="-5400000">
        <a:off x="1" y="4006157"/>
        <a:ext cx="926938" cy="397260"/>
      </dsp:txXfrm>
    </dsp:sp>
    <dsp:sp modelId="{37D5D662-7F65-4B1B-B2F0-1101A2288DE8}">
      <dsp:nvSpPr>
        <dsp:cNvPr id="0" name=""/>
        <dsp:cNvSpPr/>
      </dsp:nvSpPr>
      <dsp:spPr>
        <a:xfrm rot="5400000">
          <a:off x="3309704" y="1159922"/>
          <a:ext cx="860728" cy="562626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latin typeface="+mj-lt"/>
            </a:rPr>
            <a:t>Eliminate the Hazard.</a:t>
          </a:r>
        </a:p>
      </dsp:txBody>
      <dsp:txXfrm rot="-5400000">
        <a:off x="926938" y="3584706"/>
        <a:ext cx="5584244" cy="77669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070B16A8-0565-4CD8-BB2B-25F198859362}" type="datetimeFigureOut">
              <a:rPr lang="en-US" smtClean="0"/>
              <a:t>3/3/2025</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7A1B18BC-4236-4CAE-BB52-798EFFA6320B}" type="slidenum">
              <a:rPr lang="en-US" smtClean="0"/>
              <a:t>‹#›</a:t>
            </a:fld>
            <a:endParaRPr lang="en-US" dirty="0"/>
          </a:p>
        </p:txBody>
      </p:sp>
    </p:spTree>
    <p:extLst>
      <p:ext uri="{BB962C8B-B14F-4D97-AF65-F5344CB8AC3E}">
        <p14:creationId xmlns:p14="http://schemas.microsoft.com/office/powerpoint/2010/main" val="2619285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1B18BC-4236-4CAE-BB52-798EFFA6320B}" type="slidenum">
              <a:rPr lang="en-US" smtClean="0"/>
              <a:t>17</a:t>
            </a:fld>
            <a:endParaRPr lang="en-US" dirty="0"/>
          </a:p>
        </p:txBody>
      </p:sp>
    </p:spTree>
    <p:extLst>
      <p:ext uri="{BB962C8B-B14F-4D97-AF65-F5344CB8AC3E}">
        <p14:creationId xmlns:p14="http://schemas.microsoft.com/office/powerpoint/2010/main" val="953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1B18BC-4236-4CAE-BB52-798EFFA6320B}" type="slidenum">
              <a:rPr lang="en-US" smtClean="0"/>
              <a:t>18</a:t>
            </a:fld>
            <a:endParaRPr lang="en-US" dirty="0"/>
          </a:p>
        </p:txBody>
      </p:sp>
    </p:spTree>
    <p:extLst>
      <p:ext uri="{BB962C8B-B14F-4D97-AF65-F5344CB8AC3E}">
        <p14:creationId xmlns:p14="http://schemas.microsoft.com/office/powerpoint/2010/main" val="3958946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1B18BC-4236-4CAE-BB52-798EFFA6320B}" type="slidenum">
              <a:rPr lang="en-US" smtClean="0"/>
              <a:t>24</a:t>
            </a:fld>
            <a:endParaRPr lang="en-US" dirty="0"/>
          </a:p>
        </p:txBody>
      </p:sp>
    </p:spTree>
    <p:extLst>
      <p:ext uri="{BB962C8B-B14F-4D97-AF65-F5344CB8AC3E}">
        <p14:creationId xmlns:p14="http://schemas.microsoft.com/office/powerpoint/2010/main" val="953982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1B18BC-4236-4CAE-BB52-798EFFA6320B}" type="slidenum">
              <a:rPr lang="en-US" smtClean="0"/>
              <a:t>25</a:t>
            </a:fld>
            <a:endParaRPr lang="en-US" dirty="0"/>
          </a:p>
        </p:txBody>
      </p:sp>
    </p:spTree>
    <p:extLst>
      <p:ext uri="{BB962C8B-B14F-4D97-AF65-F5344CB8AC3E}">
        <p14:creationId xmlns:p14="http://schemas.microsoft.com/office/powerpoint/2010/main" val="953982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1895303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2254536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246316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367867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3251226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1239107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1303455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782253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1848289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3258418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B6C5DE-9A2E-492A-A7ED-3AA77A6F27FF}" type="datetimeFigureOut">
              <a:rPr lang="en-US" smtClean="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7F053B-E89E-46D2-A437-0ADDBFFF40AC}" type="slidenum">
              <a:rPr lang="en-US" smtClean="0"/>
              <a:t>‹#›</a:t>
            </a:fld>
            <a:endParaRPr lang="en-US" dirty="0"/>
          </a:p>
        </p:txBody>
      </p:sp>
    </p:spTree>
    <p:extLst>
      <p:ext uri="{BB962C8B-B14F-4D97-AF65-F5344CB8AC3E}">
        <p14:creationId xmlns:p14="http://schemas.microsoft.com/office/powerpoint/2010/main" val="3344430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B6C5DE-9A2E-492A-A7ED-3AA77A6F27FF}" type="datetimeFigureOut">
              <a:rPr lang="en-US" smtClean="0"/>
              <a:t>3/3/2025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7F053B-E89E-46D2-A437-0ADDBFFF40AC}" type="slidenum">
              <a:rPr lang="en-US" smtClean="0"/>
              <a:t>‹#›</a:t>
            </a:fld>
            <a:endParaRPr lang="en-US" dirty="0"/>
          </a:p>
        </p:txBody>
      </p:sp>
    </p:spTree>
    <p:extLst>
      <p:ext uri="{BB962C8B-B14F-4D97-AF65-F5344CB8AC3E}">
        <p14:creationId xmlns:p14="http://schemas.microsoft.com/office/powerpoint/2010/main" val="1073309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3C6F4E6-30A1-4F63-C8CC-028750B5AA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7501" cy="4570886"/>
            <a:chOff x="0" y="0"/>
            <a:chExt cx="12196668" cy="4570886"/>
          </a:xfrm>
        </p:grpSpPr>
        <p:sp>
          <p:nvSpPr>
            <p:cNvPr id="10" name="Rectangle 9">
              <a:extLst>
                <a:ext uri="{FF2B5EF4-FFF2-40B4-BE49-F238E27FC236}">
                  <a16:creationId xmlns:a16="http://schemas.microsoft.com/office/drawing/2014/main" id="{49EA7CA8-3AE6-4F5F-9932-63303CF2D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12196668" cy="4570632"/>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E3E019-A259-1130-CC5C-3165020B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791"/>
              <a:ext cx="10565988" cy="4568095"/>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769F99-CCA6-5CDC-D1E1-C59A4762F1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2192000" cy="4549891"/>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3E73D3-029B-3D4E-1956-8EE7068A6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10544" y="18215"/>
              <a:ext cx="8086124" cy="454988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 name="Title 1"/>
          <p:cNvSpPr>
            <a:spLocks noGrp="1"/>
          </p:cNvSpPr>
          <p:nvPr>
            <p:ph type="ctrTitle"/>
          </p:nvPr>
        </p:nvSpPr>
        <p:spPr>
          <a:xfrm>
            <a:off x="844761" y="1124262"/>
            <a:ext cx="7308639" cy="2690413"/>
          </a:xfrm>
        </p:spPr>
        <p:txBody>
          <a:bodyPr anchor="t">
            <a:normAutofit/>
          </a:bodyPr>
          <a:lstStyle/>
          <a:p>
            <a:pPr algn="l">
              <a:lnSpc>
                <a:spcPct val="90000"/>
              </a:lnSpc>
            </a:pPr>
            <a:r>
              <a:rPr lang="en-US" sz="3600" dirty="0">
                <a:solidFill>
                  <a:srgbClr val="FFFFFF"/>
                </a:solidFill>
              </a:rPr>
              <a:t>The Cruze Lot 10 &amp; 12</a:t>
            </a:r>
            <a:br>
              <a:rPr lang="en-US" sz="3600" dirty="0">
                <a:solidFill>
                  <a:srgbClr val="FFFFFF"/>
                </a:solidFill>
              </a:rPr>
            </a:br>
            <a:r>
              <a:rPr lang="en-US" sz="3600" dirty="0">
                <a:solidFill>
                  <a:srgbClr val="FFFFFF"/>
                </a:solidFill>
              </a:rPr>
              <a:t>Duties &amp; Responsibilities of the Emergency Response Team (ERT)</a:t>
            </a:r>
            <a:br>
              <a:rPr lang="en-US" sz="3600" dirty="0">
                <a:solidFill>
                  <a:srgbClr val="FFFFFF"/>
                </a:solidFill>
              </a:rPr>
            </a:br>
            <a:r>
              <a:rPr lang="en-US" sz="3600" dirty="0">
                <a:solidFill>
                  <a:srgbClr val="FFFFFF"/>
                </a:solidFill>
              </a:rPr>
              <a:t> </a:t>
            </a:r>
            <a:br>
              <a:rPr lang="en-US" sz="3600" dirty="0">
                <a:solidFill>
                  <a:srgbClr val="FFFFFF"/>
                </a:solidFill>
              </a:rPr>
            </a:br>
            <a:r>
              <a:rPr lang="en-US" sz="3600" dirty="0">
                <a:solidFill>
                  <a:srgbClr val="FFFFFF"/>
                </a:solidFill>
              </a:rPr>
              <a:t> Tuesday, 4 March 2025</a:t>
            </a:r>
          </a:p>
        </p:txBody>
      </p:sp>
      <p:sp>
        <p:nvSpPr>
          <p:cNvPr id="3" name="Subtitle 2"/>
          <p:cNvSpPr>
            <a:spLocks noGrp="1"/>
          </p:cNvSpPr>
          <p:nvPr>
            <p:ph type="subTitle" idx="1"/>
          </p:nvPr>
        </p:nvSpPr>
        <p:spPr>
          <a:xfrm>
            <a:off x="865017" y="4798054"/>
            <a:ext cx="4861309" cy="1715774"/>
          </a:xfrm>
        </p:spPr>
        <p:txBody>
          <a:bodyPr anchor="ctr">
            <a:normAutofit/>
          </a:bodyPr>
          <a:lstStyle/>
          <a:p>
            <a:pPr algn="l"/>
            <a:r>
              <a:rPr lang="en-US" sz="1700" dirty="0"/>
              <a:t>MCC TECHNIQUE SDN. BHD.</a:t>
            </a:r>
          </a:p>
          <a:p>
            <a:pPr algn="l"/>
            <a:r>
              <a:rPr lang="en-US" sz="1700" dirty="0"/>
              <a:t>MCCT SDN. BHD.</a:t>
            </a:r>
          </a:p>
          <a:p>
            <a:pPr algn="l"/>
            <a:r>
              <a:rPr lang="en-US" sz="1700" dirty="0"/>
              <a:t>LOGIKONTROL SDN. BHD.</a:t>
            </a:r>
          </a:p>
          <a:p>
            <a:pPr algn="l"/>
            <a:r>
              <a:rPr lang="en-US" sz="1700" dirty="0"/>
              <a:t>VIRBIZ SDN. BHD.</a:t>
            </a:r>
          </a:p>
          <a:p>
            <a:pPr algn="l"/>
            <a:r>
              <a:rPr lang="en-US" sz="1700" dirty="0"/>
              <a:t>FLEXWATCH ENGINEERING SDN. BHD.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p:blipFill>
        <p:spPr>
          <a:xfrm>
            <a:off x="4990063" y="5932936"/>
            <a:ext cx="1410737" cy="580891"/>
          </a:xfrm>
          <a:prstGeom prst="rect">
            <a:avLst/>
          </a:prstGeom>
        </p:spPr>
      </p:pic>
    </p:spTree>
    <p:extLst>
      <p:ext uri="{BB962C8B-B14F-4D97-AF65-F5344CB8AC3E}">
        <p14:creationId xmlns:p14="http://schemas.microsoft.com/office/powerpoint/2010/main" val="2227337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612775"/>
          </a:xfrm>
        </p:spPr>
        <p:txBody>
          <a:bodyPr>
            <a:normAutofit/>
          </a:bodyPr>
          <a:lstStyle/>
          <a:p>
            <a:r>
              <a:rPr lang="en-US" sz="2600" dirty="0">
                <a:latin typeface="+mn-lt"/>
              </a:rPr>
              <a:t>Hazardous Materials &amp; Gas Leak Emergency Procedure</a:t>
            </a:r>
          </a:p>
        </p:txBody>
      </p:sp>
      <p:sp>
        <p:nvSpPr>
          <p:cNvPr id="3" name="Subtitle 2"/>
          <p:cNvSpPr>
            <a:spLocks noGrp="1"/>
          </p:cNvSpPr>
          <p:nvPr>
            <p:ph type="subTitle" idx="1"/>
          </p:nvPr>
        </p:nvSpPr>
        <p:spPr>
          <a:xfrm>
            <a:off x="0" y="914400"/>
            <a:ext cx="8686800" cy="5867400"/>
          </a:xfrm>
        </p:spPr>
        <p:txBody>
          <a:bodyPr>
            <a:noAutofit/>
          </a:bodyPr>
          <a:lstStyle/>
          <a:p>
            <a:pPr marL="1200150" lvl="2" indent="-285750" algn="l">
              <a:buFont typeface="Arial" pitchFamily="34" charset="0"/>
              <a:buChar char="•"/>
            </a:pPr>
            <a:r>
              <a:rPr lang="en-US" sz="1800" dirty="0">
                <a:solidFill>
                  <a:schemeClr val="tx1"/>
                </a:solidFill>
              </a:rPr>
              <a:t>A hazardous material is a substance that presents a physical or health hazard. A health hazard refers to a substance for which there is significant evidence that health effects may occur for exposed victim.  Gas refers to cooking gases stored in cylinders located at restaurants, kitchen and pantries.</a:t>
            </a:r>
          </a:p>
          <a:p>
            <a:pPr lvl="2" algn="l"/>
            <a:endParaRPr lang="en-US" sz="1000" dirty="0">
              <a:solidFill>
                <a:schemeClr val="tx1"/>
              </a:solidFill>
            </a:endParaRPr>
          </a:p>
          <a:p>
            <a:pPr marL="1200150" lvl="2" indent="-285750" algn="l">
              <a:buFont typeface="Arial" pitchFamily="34" charset="0"/>
              <a:buChar char="•"/>
            </a:pPr>
            <a:r>
              <a:rPr lang="en-US" sz="1800" dirty="0">
                <a:solidFill>
                  <a:schemeClr val="tx1"/>
                </a:solidFill>
              </a:rPr>
              <a:t>All members of ERT and occupants are to vacate the affected area or building and attempt to secure or block the access to the affected area where gas and hazardous materials had been detected.</a:t>
            </a:r>
          </a:p>
          <a:p>
            <a:pPr marL="1200150" lvl="2" indent="-285750" algn="l">
              <a:buFont typeface="Arial" pitchFamily="34" charset="0"/>
              <a:buChar char="•"/>
            </a:pPr>
            <a:endParaRPr lang="en-US" sz="1000" dirty="0">
              <a:solidFill>
                <a:schemeClr val="tx1"/>
              </a:solidFill>
            </a:endParaRPr>
          </a:p>
          <a:p>
            <a:pPr marL="1200150" lvl="2" indent="-285750" algn="l">
              <a:buFont typeface="Arial" pitchFamily="34" charset="0"/>
              <a:buChar char="•"/>
            </a:pPr>
            <a:r>
              <a:rPr lang="en-US" sz="1800" dirty="0">
                <a:solidFill>
                  <a:schemeClr val="tx1"/>
                </a:solidFill>
              </a:rPr>
              <a:t>Immediately call PDRM at 911 and provide as much information as possible to the PDRM personnel on duty. </a:t>
            </a:r>
          </a:p>
          <a:p>
            <a:pPr marL="1200150" lvl="2" indent="-285750" algn="l">
              <a:buFont typeface="Arial" pitchFamily="34" charset="0"/>
              <a:buChar char="•"/>
            </a:pPr>
            <a:endParaRPr lang="en-US" sz="1000" dirty="0">
              <a:solidFill>
                <a:schemeClr val="tx1"/>
              </a:solidFill>
            </a:endParaRPr>
          </a:p>
          <a:p>
            <a:pPr marL="1200150" lvl="2" indent="-285750" algn="l">
              <a:buFont typeface="Arial" pitchFamily="34" charset="0"/>
              <a:buChar char="•"/>
            </a:pPr>
            <a:r>
              <a:rPr lang="en-US" sz="1800" dirty="0">
                <a:solidFill>
                  <a:schemeClr val="tx1"/>
                </a:solidFill>
              </a:rPr>
              <a:t>A series of evacuation alarm bell will sound requesting for total evacuation. When the building is evacuated, the occupants are not return to their work area or intended venue until authorized.</a:t>
            </a:r>
          </a:p>
          <a:p>
            <a:pPr lvl="2" algn="l"/>
            <a:endParaRPr lang="en-US" sz="1000" dirty="0">
              <a:solidFill>
                <a:schemeClr val="tx1"/>
              </a:solidFill>
            </a:endParaRPr>
          </a:p>
          <a:p>
            <a:pPr marL="285750" indent="-285750" algn="l">
              <a:buFont typeface="Arial" pitchFamily="34" charset="0"/>
              <a:buChar char="•"/>
            </a:pPr>
            <a:endParaRPr lang="en-US" sz="1800" dirty="0">
              <a:solidFill>
                <a:schemeClr val="tx1"/>
              </a:solidFill>
            </a:endParaRPr>
          </a:p>
        </p:txBody>
      </p:sp>
    </p:spTree>
    <p:extLst>
      <p:ext uri="{BB962C8B-B14F-4D97-AF65-F5344CB8AC3E}">
        <p14:creationId xmlns:p14="http://schemas.microsoft.com/office/powerpoint/2010/main" val="881315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9225"/>
            <a:ext cx="7772400" cy="612775"/>
          </a:xfrm>
        </p:spPr>
        <p:txBody>
          <a:bodyPr>
            <a:normAutofit/>
          </a:bodyPr>
          <a:lstStyle/>
          <a:p>
            <a:r>
              <a:rPr lang="en-US" sz="3200" dirty="0"/>
              <a:t>Serious Injury Emergency Procedure</a:t>
            </a:r>
          </a:p>
        </p:txBody>
      </p:sp>
      <p:sp>
        <p:nvSpPr>
          <p:cNvPr id="3" name="Subtitle 2"/>
          <p:cNvSpPr>
            <a:spLocks noGrp="1"/>
          </p:cNvSpPr>
          <p:nvPr>
            <p:ph type="subTitle" idx="1"/>
          </p:nvPr>
        </p:nvSpPr>
        <p:spPr>
          <a:xfrm>
            <a:off x="304800" y="755073"/>
            <a:ext cx="8229600" cy="6096000"/>
          </a:xfrm>
        </p:spPr>
        <p:txBody>
          <a:bodyPr>
            <a:noAutofit/>
          </a:bodyPr>
          <a:lstStyle/>
          <a:p>
            <a:pPr marL="742950" lvl="1" indent="-285750" algn="l">
              <a:buFont typeface="Arial" pitchFamily="34" charset="0"/>
              <a:buChar char="•"/>
            </a:pPr>
            <a:r>
              <a:rPr lang="en-US" sz="1800" dirty="0">
                <a:solidFill>
                  <a:schemeClr val="tx1"/>
                </a:solidFill>
              </a:rPr>
              <a:t>Members of ERT, ERA and capable occupant are to check the scene for any person who are injured.  They are to assess the condition of the victim to determine the danger potential and the extent of the injury. They are not move or relocate any seriously injured victim(s) unless there is an immediate danger such as fire, flood, earthquake, explosion or poisonous gas. If the victim must be moved, they are to do it as quickly and carefully as possible.  If there is no immediate danger, they are not move the victim and advise the bystanders the victim is not to be moved.</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Call PDRM at 911 immediately if any injured victim is found. Additionally, the call for an ambulance should be made if the victim has trouble breathing or is breathing in a strange way; has heart seizure or pain in the chest or abdomen; is bleeding severely; has slurred speech; appears to have been poisoned; has injuries to the head, neck, or back; or has possible broken bones. </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The victim is to be kept calm and as comfortable as possible. Those trained personnel are to administer CPR or First Aid, whenever necessary. Available First Aid kit should be used and precautions should be taken to minimize exposure to blood and other bodily fluids. Remain with the victim until members of ERT or ERA arrives. </a:t>
            </a:r>
          </a:p>
          <a:p>
            <a:pPr marL="742950" lvl="1" indent="-285750" algn="l">
              <a:buFont typeface="Arial" pitchFamily="34" charset="0"/>
              <a:buChar char="•"/>
            </a:pPr>
            <a:endParaRPr lang="en-US" sz="1800" dirty="0">
              <a:solidFill>
                <a:schemeClr val="tx1"/>
              </a:solidFill>
            </a:endParaRPr>
          </a:p>
          <a:p>
            <a:pPr marL="457200" indent="-457200" algn="l">
              <a:buFont typeface="Arial" pitchFamily="34" charset="0"/>
              <a:buChar char="•"/>
            </a:pPr>
            <a:endParaRPr lang="en-US" sz="1800" dirty="0">
              <a:solidFill>
                <a:schemeClr val="tx1"/>
              </a:solidFill>
            </a:endParaRPr>
          </a:p>
        </p:txBody>
      </p:sp>
    </p:spTree>
    <p:extLst>
      <p:ext uri="{BB962C8B-B14F-4D97-AF65-F5344CB8AC3E}">
        <p14:creationId xmlns:p14="http://schemas.microsoft.com/office/powerpoint/2010/main" val="357024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9225"/>
            <a:ext cx="7772400" cy="612775"/>
          </a:xfrm>
        </p:spPr>
        <p:txBody>
          <a:bodyPr>
            <a:normAutofit/>
          </a:bodyPr>
          <a:lstStyle/>
          <a:p>
            <a:r>
              <a:rPr lang="en-US" sz="2600" dirty="0"/>
              <a:t>Evacuation of the Disabled During Emergency Procedure</a:t>
            </a:r>
          </a:p>
        </p:txBody>
      </p:sp>
      <p:sp>
        <p:nvSpPr>
          <p:cNvPr id="3" name="Subtitle 2"/>
          <p:cNvSpPr>
            <a:spLocks noGrp="1"/>
          </p:cNvSpPr>
          <p:nvPr>
            <p:ph type="subTitle" idx="1"/>
          </p:nvPr>
        </p:nvSpPr>
        <p:spPr>
          <a:xfrm>
            <a:off x="685800" y="914400"/>
            <a:ext cx="8001000" cy="5257800"/>
          </a:xfrm>
        </p:spPr>
        <p:txBody>
          <a:bodyPr>
            <a:noAutofit/>
          </a:bodyPr>
          <a:lstStyle/>
          <a:p>
            <a:pPr marL="742950" lvl="1" indent="-285750" algn="l">
              <a:buFont typeface="Arial" pitchFamily="34" charset="0"/>
              <a:buChar char="•"/>
            </a:pPr>
            <a:r>
              <a:rPr lang="en-US" sz="1800" dirty="0">
                <a:solidFill>
                  <a:schemeClr val="tx1"/>
                </a:solidFill>
              </a:rPr>
              <a:t>If persons with a disability (including a short term disability) of which limits them from using the staircases will congregate in the lobby area of each floor by the lift where they will be assisted by either by the members of ERT or ERA.</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In the event an emergency renders the lift being unsafe or dangerous for use, any members of ERT, ERA or capable occupant shall lent a hand to assist or carry the disabled person down one or more floors via the front or back stairways for pick-up and relocation.</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If assistance is not immediately available, disabled persons should stay in the exit door or at the top of the stairway or landing.  The members of ERT will advise the ERA of the location of the disabled person(s) in the event all other actions failed.</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Disabled employees or building occupants who will need special assistance in the event of an emergency are to be listed</a:t>
            </a:r>
            <a:r>
              <a:rPr lang="en-US" sz="1800" b="1" dirty="0">
                <a:solidFill>
                  <a:schemeClr val="tx1"/>
                </a:solidFill>
              </a:rPr>
              <a:t>.</a:t>
            </a:r>
            <a:endParaRPr lang="en-US" sz="1800" dirty="0">
              <a:solidFill>
                <a:schemeClr val="tx1"/>
              </a:solidFill>
            </a:endParaRPr>
          </a:p>
          <a:p>
            <a:pPr marL="742950" lvl="1" indent="-285750" algn="l">
              <a:buFont typeface="Arial" pitchFamily="34" charset="0"/>
              <a:buChar char="•"/>
            </a:pPr>
            <a:endParaRPr lang="en-US" sz="1800" dirty="0">
              <a:solidFill>
                <a:schemeClr val="tx1"/>
              </a:solidFill>
            </a:endParaRPr>
          </a:p>
          <a:p>
            <a:pPr marL="457200" indent="-457200" algn="l">
              <a:buFont typeface="Arial" pitchFamily="34" charset="0"/>
              <a:buChar char="•"/>
            </a:pPr>
            <a:endParaRPr lang="en-US" sz="1800" dirty="0">
              <a:solidFill>
                <a:schemeClr val="tx1"/>
              </a:solidFill>
            </a:endParaRPr>
          </a:p>
        </p:txBody>
      </p:sp>
    </p:spTree>
    <p:extLst>
      <p:ext uri="{BB962C8B-B14F-4D97-AF65-F5344CB8AC3E}">
        <p14:creationId xmlns:p14="http://schemas.microsoft.com/office/powerpoint/2010/main" val="3775576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9225"/>
            <a:ext cx="7772400" cy="612775"/>
          </a:xfrm>
        </p:spPr>
        <p:txBody>
          <a:bodyPr>
            <a:normAutofit/>
          </a:bodyPr>
          <a:lstStyle/>
          <a:p>
            <a:r>
              <a:rPr lang="en-US" sz="3200" dirty="0"/>
              <a:t>False Alarm Procedure</a:t>
            </a:r>
          </a:p>
        </p:txBody>
      </p:sp>
      <p:sp>
        <p:nvSpPr>
          <p:cNvPr id="3" name="Subtitle 2"/>
          <p:cNvSpPr>
            <a:spLocks noGrp="1"/>
          </p:cNvSpPr>
          <p:nvPr>
            <p:ph type="subTitle" idx="1"/>
          </p:nvPr>
        </p:nvSpPr>
        <p:spPr>
          <a:xfrm>
            <a:off x="304800" y="914400"/>
            <a:ext cx="8229600" cy="5867400"/>
          </a:xfrm>
        </p:spPr>
        <p:txBody>
          <a:bodyPr>
            <a:noAutofit/>
          </a:bodyPr>
          <a:lstStyle/>
          <a:p>
            <a:pPr lvl="1" algn="l"/>
            <a:r>
              <a:rPr lang="en-US" sz="1800" dirty="0">
                <a:solidFill>
                  <a:schemeClr val="tx1"/>
                </a:solidFill>
              </a:rPr>
              <a:t>False alarm are caused by (1) human error due to not familiar with the fire alarm system or not properly trained; (2) poorly designed fire protection system whereby installation do not take into consider site condition; (3) lack of maintenance or upkeep; (4) outdated or old fire protection system; (5) malfunction fire protection equipment.</a:t>
            </a:r>
          </a:p>
          <a:p>
            <a:pPr lvl="1" algn="l"/>
            <a:endParaRPr lang="en-US" sz="1200" dirty="0">
              <a:solidFill>
                <a:schemeClr val="tx1"/>
              </a:solidFill>
            </a:endParaRPr>
          </a:p>
          <a:p>
            <a:pPr lvl="1" algn="l"/>
            <a:r>
              <a:rPr lang="en-US" sz="1800" dirty="0">
                <a:solidFill>
                  <a:schemeClr val="tx1"/>
                </a:solidFill>
              </a:rPr>
              <a:t>If the fire alarm system triggers off, the ERT Commander will immediately dispatch a member of the ERT to investigate at the area as indicated in the fire control panel.  If upon investigation that the alarm was erroneously triggered off, the ERT Commander of any member of ERT will isolate the fire control panel and immediately make verbal/handphone announcement for false alarm and to call back those who had evacuated the building.</a:t>
            </a:r>
          </a:p>
          <a:p>
            <a:pPr lvl="1" algn="l"/>
            <a:endParaRPr lang="en-US" sz="1200" dirty="0">
              <a:solidFill>
                <a:schemeClr val="tx1"/>
              </a:solidFill>
            </a:endParaRPr>
          </a:p>
          <a:p>
            <a:pPr lvl="1" algn="l"/>
            <a:r>
              <a:rPr lang="en-US" sz="1800" dirty="0">
                <a:solidFill>
                  <a:schemeClr val="tx1"/>
                </a:solidFill>
              </a:rPr>
              <a:t>An incident report regarding the false alarm will be lodged to the ERP Commander.  The building maintenance personnel in charge will be informed to check the fire control panel for any fault alarm.</a:t>
            </a:r>
          </a:p>
          <a:p>
            <a:pPr lvl="1" algn="l"/>
            <a:endParaRPr lang="en-US" sz="1200" dirty="0">
              <a:solidFill>
                <a:schemeClr val="tx1"/>
              </a:solidFill>
            </a:endParaRPr>
          </a:p>
          <a:p>
            <a:pPr lvl="1" algn="l"/>
            <a:r>
              <a:rPr lang="en-US" sz="1800" dirty="0">
                <a:solidFill>
                  <a:schemeClr val="tx1"/>
                </a:solidFill>
              </a:rPr>
              <a:t>Floor warden will usher back all those occupant who had responded to the false alarm to go back to their working place (if any).</a:t>
            </a:r>
          </a:p>
          <a:p>
            <a:pPr marL="457200" indent="-457200" algn="l">
              <a:buFont typeface="Arial" pitchFamily="34" charset="0"/>
              <a:buChar char="•"/>
            </a:pPr>
            <a:endParaRPr lang="en-US" sz="1800" dirty="0">
              <a:solidFill>
                <a:schemeClr val="tx1"/>
              </a:solidFill>
            </a:endParaRPr>
          </a:p>
        </p:txBody>
      </p:sp>
    </p:spTree>
    <p:extLst>
      <p:ext uri="{BB962C8B-B14F-4D97-AF65-F5344CB8AC3E}">
        <p14:creationId xmlns:p14="http://schemas.microsoft.com/office/powerpoint/2010/main" val="2470145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Our Priorities In Emergency Situation</a:t>
            </a:r>
          </a:p>
        </p:txBody>
      </p:sp>
      <p:graphicFrame>
        <p:nvGraphicFramePr>
          <p:cNvPr id="5" name="Content Placeholder 7"/>
          <p:cNvGraphicFramePr>
            <a:graphicFrameLocks/>
          </p:cNvGraphicFramePr>
          <p:nvPr>
            <p:extLst>
              <p:ext uri="{D42A27DB-BD31-4B8C-83A1-F6EECF244321}">
                <p14:modId xmlns:p14="http://schemas.microsoft.com/office/powerpoint/2010/main" val="4237981073"/>
              </p:ext>
            </p:extLst>
          </p:nvPr>
        </p:nvGraphicFramePr>
        <p:xfrm>
          <a:off x="1447800" y="1298575"/>
          <a:ext cx="6553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4329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Emergency Call Centers</a:t>
            </a:r>
          </a:p>
        </p:txBody>
      </p:sp>
      <p:sp>
        <p:nvSpPr>
          <p:cNvPr id="3" name="Subtitle 2"/>
          <p:cNvSpPr>
            <a:spLocks noGrp="1"/>
          </p:cNvSpPr>
          <p:nvPr>
            <p:ph type="subTitle" idx="1"/>
          </p:nvPr>
        </p:nvSpPr>
        <p:spPr>
          <a:xfrm>
            <a:off x="838200" y="1295400"/>
            <a:ext cx="5638800" cy="3505200"/>
          </a:xfrm>
        </p:spPr>
        <p:txBody>
          <a:bodyPr>
            <a:normAutofit/>
          </a:bodyPr>
          <a:lstStyle/>
          <a:p>
            <a:pPr algn="l"/>
            <a:r>
              <a:rPr lang="en-US" sz="1800" b="1" dirty="0">
                <a:solidFill>
                  <a:schemeClr val="tx1"/>
                </a:solidFill>
              </a:rPr>
              <a:t>PDRM - 911.</a:t>
            </a:r>
          </a:p>
          <a:p>
            <a:pPr algn="l"/>
            <a:endParaRPr lang="en-US" sz="1800" b="1" dirty="0">
              <a:solidFill>
                <a:schemeClr val="tx1"/>
              </a:solidFill>
            </a:endParaRPr>
          </a:p>
          <a:p>
            <a:pPr algn="l"/>
            <a:r>
              <a:rPr lang="en-US" sz="1800" b="1" dirty="0">
                <a:solidFill>
                  <a:schemeClr val="tx1"/>
                </a:solidFill>
              </a:rPr>
              <a:t>Ambulance - 911</a:t>
            </a:r>
          </a:p>
          <a:p>
            <a:pPr algn="l"/>
            <a:endParaRPr lang="en-US" sz="1800" b="1" dirty="0">
              <a:solidFill>
                <a:schemeClr val="tx1"/>
              </a:solidFill>
            </a:endParaRPr>
          </a:p>
          <a:p>
            <a:pPr algn="l"/>
            <a:r>
              <a:rPr lang="en-US" sz="1800" b="1" dirty="0">
                <a:solidFill>
                  <a:schemeClr val="tx1"/>
                </a:solidFill>
              </a:rPr>
              <a:t>Bomba – 911</a:t>
            </a:r>
          </a:p>
          <a:p>
            <a:pPr algn="l"/>
            <a:endParaRPr lang="en-US" sz="1800" b="1" dirty="0">
              <a:solidFill>
                <a:schemeClr val="tx1"/>
              </a:solidFill>
            </a:endParaRPr>
          </a:p>
          <a:p>
            <a:pPr algn="l"/>
            <a:r>
              <a:rPr lang="en-US" sz="1800" b="1" dirty="0">
                <a:solidFill>
                  <a:schemeClr val="tx1"/>
                </a:solidFill>
              </a:rPr>
              <a:t>ERT Commander (Philip Yong – 016 6622 021)</a:t>
            </a:r>
          </a:p>
          <a:p>
            <a:pPr algn="l"/>
            <a:endParaRPr lang="en-US" sz="1800" b="1" dirty="0">
              <a:solidFill>
                <a:schemeClr val="tx1"/>
              </a:solidFill>
            </a:endParaRPr>
          </a:p>
          <a:p>
            <a:pPr algn="l"/>
            <a:endParaRPr lang="en-US" sz="1800" dirty="0">
              <a:solidFill>
                <a:schemeClr val="tx1"/>
              </a:solidFill>
            </a:endParaRPr>
          </a:p>
        </p:txBody>
      </p:sp>
    </p:spTree>
    <p:extLst>
      <p:ext uri="{BB962C8B-B14F-4D97-AF65-F5344CB8AC3E}">
        <p14:creationId xmlns:p14="http://schemas.microsoft.com/office/powerpoint/2010/main" val="3657564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ERP Organization (The Cruze Lot 10 &amp; 12)</a:t>
            </a:r>
          </a:p>
        </p:txBody>
      </p:sp>
      <p:sp>
        <p:nvSpPr>
          <p:cNvPr id="3" name="Subtitle 2"/>
          <p:cNvSpPr>
            <a:spLocks noGrp="1"/>
          </p:cNvSpPr>
          <p:nvPr>
            <p:ph type="subTitle" idx="1"/>
          </p:nvPr>
        </p:nvSpPr>
        <p:spPr>
          <a:xfrm>
            <a:off x="1143000" y="1219200"/>
            <a:ext cx="7162800" cy="4191000"/>
          </a:xfrm>
        </p:spPr>
        <p:txBody>
          <a:bodyPr>
            <a:normAutofit/>
          </a:bodyPr>
          <a:lstStyle/>
          <a:p>
            <a:pPr marL="457200" indent="-457200" algn="l">
              <a:spcBef>
                <a:spcPts val="0"/>
              </a:spcBef>
              <a:spcAft>
                <a:spcPts val="1800"/>
              </a:spcAft>
              <a:buFont typeface="+mj-lt"/>
              <a:buAutoNum type="arabicPeriod"/>
            </a:pPr>
            <a:r>
              <a:rPr lang="en-US" sz="2400" dirty="0">
                <a:solidFill>
                  <a:srgbClr val="FF0000"/>
                </a:solidFill>
              </a:rPr>
              <a:t>Emergency Response Authorities (ERA) </a:t>
            </a:r>
            <a:r>
              <a:rPr lang="en-US" sz="2400" dirty="0">
                <a:solidFill>
                  <a:schemeClr val="tx1"/>
                </a:solidFill>
              </a:rPr>
              <a:t>refers to PDRM DiRaja, Bomba, Medical Units/Hospital (Ambulance), Rescue Squad, Pasukan Rela, etc.</a:t>
            </a:r>
          </a:p>
          <a:p>
            <a:pPr marL="457200" indent="-457200" algn="l">
              <a:spcBef>
                <a:spcPts val="0"/>
              </a:spcBef>
              <a:spcAft>
                <a:spcPts val="1800"/>
              </a:spcAft>
              <a:buFont typeface="+mj-lt"/>
              <a:buAutoNum type="arabicPeriod"/>
            </a:pPr>
            <a:r>
              <a:rPr lang="en-US" sz="2400" dirty="0">
                <a:solidFill>
                  <a:srgbClr val="FF0000"/>
                </a:solidFill>
              </a:rPr>
              <a:t>Emergency Response Team (ERT) </a:t>
            </a:r>
            <a:r>
              <a:rPr lang="en-US" sz="2400" dirty="0">
                <a:solidFill>
                  <a:schemeClr val="tx1"/>
                </a:solidFill>
              </a:rPr>
              <a:t>comprises </a:t>
            </a:r>
            <a:r>
              <a:rPr lang="en-US" sz="2400" dirty="0" err="1">
                <a:solidFill>
                  <a:schemeClr val="tx1"/>
                </a:solidFill>
              </a:rPr>
              <a:t>ofERT</a:t>
            </a:r>
            <a:r>
              <a:rPr lang="en-US" sz="2400" dirty="0">
                <a:solidFill>
                  <a:schemeClr val="tx1"/>
                </a:solidFill>
              </a:rPr>
              <a:t> Commander, appointed personnel as ERT members and all floor wardens.</a:t>
            </a:r>
          </a:p>
        </p:txBody>
      </p:sp>
    </p:spTree>
    <p:extLst>
      <p:ext uri="{BB962C8B-B14F-4D97-AF65-F5344CB8AC3E}">
        <p14:creationId xmlns:p14="http://schemas.microsoft.com/office/powerpoint/2010/main" val="142928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3025"/>
            <a:ext cx="7772400" cy="841375"/>
          </a:xfrm>
        </p:spPr>
        <p:txBody>
          <a:bodyPr>
            <a:normAutofit/>
          </a:bodyPr>
          <a:lstStyle/>
          <a:p>
            <a:r>
              <a:rPr lang="en-US" sz="3200" dirty="0"/>
              <a:t>Emergency Response Authorities (ERA)</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rcRect t="25641"/>
          <a:stretch/>
        </p:blipFill>
        <p:spPr>
          <a:xfrm>
            <a:off x="1524000" y="914400"/>
            <a:ext cx="5181600" cy="5410200"/>
          </a:xfrm>
          <a:prstGeom prst="rect">
            <a:avLst/>
          </a:prstGeom>
        </p:spPr>
      </p:pic>
    </p:spTree>
    <p:extLst>
      <p:ext uri="{BB962C8B-B14F-4D97-AF65-F5344CB8AC3E}">
        <p14:creationId xmlns:p14="http://schemas.microsoft.com/office/powerpoint/2010/main" val="1509911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3025"/>
            <a:ext cx="7772400" cy="841375"/>
          </a:xfrm>
        </p:spPr>
        <p:txBody>
          <a:bodyPr>
            <a:normAutofit/>
          </a:bodyPr>
          <a:lstStyle/>
          <a:p>
            <a:r>
              <a:rPr lang="en-US" sz="3200" dirty="0"/>
              <a:t>Emergency Response Team (ERT)</a:t>
            </a:r>
          </a:p>
        </p:txBody>
      </p:sp>
      <p:pic>
        <p:nvPicPr>
          <p:cNvPr id="5" name="Picture 4">
            <a:extLst>
              <a:ext uri="{FF2B5EF4-FFF2-40B4-BE49-F238E27FC236}">
                <a16:creationId xmlns:a16="http://schemas.microsoft.com/office/drawing/2014/main" id="{4C493668-0AC1-8ADB-9E81-9C708692D3B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89565" y="952500"/>
            <a:ext cx="6964872" cy="5518150"/>
          </a:xfrm>
          <a:prstGeom prst="rect">
            <a:avLst/>
          </a:prstGeom>
        </p:spPr>
      </p:pic>
    </p:spTree>
    <p:extLst>
      <p:ext uri="{BB962C8B-B14F-4D97-AF65-F5344CB8AC3E}">
        <p14:creationId xmlns:p14="http://schemas.microsoft.com/office/powerpoint/2010/main" val="1975979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04800"/>
            <a:ext cx="7467600" cy="762000"/>
          </a:xfrm>
        </p:spPr>
        <p:txBody>
          <a:bodyPr>
            <a:normAutofit/>
          </a:bodyPr>
          <a:lstStyle/>
          <a:p>
            <a:r>
              <a:rPr lang="en-US" sz="4000" dirty="0">
                <a:solidFill>
                  <a:schemeClr val="tx1"/>
                </a:solidFill>
              </a:rPr>
              <a:t>Role &amp; Responsibilities (1)</a:t>
            </a:r>
          </a:p>
        </p:txBody>
      </p:sp>
      <p:sp>
        <p:nvSpPr>
          <p:cNvPr id="4" name="Subtitle 2"/>
          <p:cNvSpPr txBox="1">
            <a:spLocks/>
          </p:cNvSpPr>
          <p:nvPr/>
        </p:nvSpPr>
        <p:spPr>
          <a:xfrm>
            <a:off x="838200" y="914400"/>
            <a:ext cx="7467600" cy="5791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spcAft>
                <a:spcPts val="1800"/>
              </a:spcAft>
            </a:pPr>
            <a:r>
              <a:rPr lang="en-US" sz="2200" u="sng" dirty="0">
                <a:solidFill>
                  <a:srgbClr val="FF0000"/>
                </a:solidFill>
              </a:rPr>
              <a:t>ERT/Emergency Commander (Philip Yong)</a:t>
            </a:r>
          </a:p>
          <a:p>
            <a:pPr marL="457200" indent="-457200" algn="l">
              <a:spcBef>
                <a:spcPts val="0"/>
              </a:spcBef>
              <a:spcAft>
                <a:spcPts val="1800"/>
              </a:spcAft>
              <a:buAutoNum type="arabicParenR"/>
            </a:pPr>
            <a:r>
              <a:rPr lang="en-US" sz="2200" dirty="0">
                <a:solidFill>
                  <a:schemeClr val="tx1"/>
                </a:solidFill>
              </a:rPr>
              <a:t>Conduct risk assessment on possible emergency incidents and formulate the ERP procedures.</a:t>
            </a:r>
          </a:p>
          <a:p>
            <a:pPr marL="457200" indent="-457200" algn="l">
              <a:spcBef>
                <a:spcPts val="0"/>
              </a:spcBef>
              <a:spcAft>
                <a:spcPts val="1800"/>
              </a:spcAft>
              <a:buAutoNum type="arabicParenR"/>
            </a:pPr>
            <a:r>
              <a:rPr lang="en-US" sz="2200" dirty="0">
                <a:solidFill>
                  <a:schemeClr val="tx1"/>
                </a:solidFill>
              </a:rPr>
              <a:t>Implement the ERP.</a:t>
            </a:r>
          </a:p>
          <a:p>
            <a:pPr marL="457200" indent="-457200" algn="l">
              <a:spcBef>
                <a:spcPts val="0"/>
              </a:spcBef>
              <a:spcAft>
                <a:spcPts val="1800"/>
              </a:spcAft>
              <a:buAutoNum type="arabicParenR"/>
            </a:pPr>
            <a:r>
              <a:rPr lang="en-US" sz="2200" dirty="0">
                <a:solidFill>
                  <a:schemeClr val="tx1"/>
                </a:solidFill>
              </a:rPr>
              <a:t>Appoints and manage ERT.</a:t>
            </a:r>
          </a:p>
          <a:p>
            <a:pPr marL="457200" indent="-457200" algn="l">
              <a:spcBef>
                <a:spcPts val="0"/>
              </a:spcBef>
              <a:spcAft>
                <a:spcPts val="1800"/>
              </a:spcAft>
              <a:buAutoNum type="arabicParenR"/>
            </a:pPr>
            <a:r>
              <a:rPr lang="en-US" sz="2200" dirty="0">
                <a:solidFill>
                  <a:schemeClr val="tx1"/>
                </a:solidFill>
              </a:rPr>
              <a:t>Liaise with ERA regarding emergency, security and safety issues.</a:t>
            </a:r>
          </a:p>
          <a:p>
            <a:pPr marL="457200" indent="-457200" algn="l">
              <a:spcBef>
                <a:spcPts val="0"/>
              </a:spcBef>
              <a:spcAft>
                <a:spcPts val="1800"/>
              </a:spcAft>
              <a:buAutoNum type="arabicParenR"/>
            </a:pPr>
            <a:r>
              <a:rPr lang="en-US" sz="2200" dirty="0">
                <a:solidFill>
                  <a:schemeClr val="tx1"/>
                </a:solidFill>
              </a:rPr>
              <a:t>Identify the Designated Assembly Points.</a:t>
            </a:r>
          </a:p>
          <a:p>
            <a:pPr marL="457200" indent="-457200" algn="l">
              <a:spcBef>
                <a:spcPts val="0"/>
              </a:spcBef>
              <a:spcAft>
                <a:spcPts val="1800"/>
              </a:spcAft>
              <a:buAutoNum type="arabicParenR"/>
            </a:pPr>
            <a:r>
              <a:rPr lang="en-US" sz="2200" dirty="0">
                <a:solidFill>
                  <a:schemeClr val="tx1"/>
                </a:solidFill>
              </a:rPr>
              <a:t>Ensure building fire protection systems and other related equipment that addresses emergency situations are in working order.</a:t>
            </a:r>
          </a:p>
          <a:p>
            <a:pPr marL="457200" indent="-457200" algn="l">
              <a:spcBef>
                <a:spcPts val="0"/>
              </a:spcBef>
              <a:spcAft>
                <a:spcPts val="1800"/>
              </a:spcAft>
              <a:buAutoNum type="arabicParenR"/>
            </a:pPr>
            <a:r>
              <a:rPr lang="en-US" sz="2200" dirty="0">
                <a:solidFill>
                  <a:schemeClr val="tx1"/>
                </a:solidFill>
              </a:rPr>
              <a:t>Documentation of all emergency drills and incidents.</a:t>
            </a:r>
          </a:p>
          <a:p>
            <a:pPr marL="457200" indent="-457200" algn="l">
              <a:spcBef>
                <a:spcPts val="0"/>
              </a:spcBef>
              <a:spcAft>
                <a:spcPts val="1800"/>
              </a:spcAft>
              <a:buAutoNum type="arabicParenR"/>
            </a:pPr>
            <a:endParaRPr lang="en-US" sz="2200" dirty="0">
              <a:solidFill>
                <a:schemeClr val="tx1"/>
              </a:solidFill>
            </a:endParaRPr>
          </a:p>
        </p:txBody>
      </p:sp>
    </p:spTree>
    <p:extLst>
      <p:ext uri="{BB962C8B-B14F-4D97-AF65-F5344CB8AC3E}">
        <p14:creationId xmlns:p14="http://schemas.microsoft.com/office/powerpoint/2010/main" val="911593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9225"/>
            <a:ext cx="7772400" cy="841375"/>
          </a:xfrm>
        </p:spPr>
        <p:txBody>
          <a:bodyPr>
            <a:normAutofit/>
          </a:bodyPr>
          <a:lstStyle/>
          <a:p>
            <a:r>
              <a:rPr lang="en-US" sz="3200" dirty="0"/>
              <a:t>Scope</a:t>
            </a:r>
          </a:p>
        </p:txBody>
      </p:sp>
      <p:sp>
        <p:nvSpPr>
          <p:cNvPr id="3" name="Subtitle 2"/>
          <p:cNvSpPr>
            <a:spLocks noGrp="1"/>
          </p:cNvSpPr>
          <p:nvPr>
            <p:ph type="subTitle" idx="1"/>
          </p:nvPr>
        </p:nvSpPr>
        <p:spPr>
          <a:xfrm>
            <a:off x="1600200" y="990600"/>
            <a:ext cx="6477000" cy="5257800"/>
          </a:xfrm>
        </p:spPr>
        <p:txBody>
          <a:bodyPr>
            <a:normAutofit fontScale="70000" lnSpcReduction="20000"/>
          </a:bodyPr>
          <a:lstStyle/>
          <a:p>
            <a:pPr marL="514350" indent="-514350" algn="l">
              <a:buAutoNum type="arabicPeriod"/>
            </a:pPr>
            <a:r>
              <a:rPr lang="en-US" dirty="0">
                <a:solidFill>
                  <a:schemeClr val="tx1"/>
                </a:solidFill>
              </a:rPr>
              <a:t>Introduction.</a:t>
            </a:r>
          </a:p>
          <a:p>
            <a:pPr marL="514350" indent="-514350" algn="l">
              <a:buAutoNum type="arabicPeriod"/>
            </a:pPr>
            <a:r>
              <a:rPr lang="en-US" dirty="0">
                <a:solidFill>
                  <a:schemeClr val="tx1"/>
                </a:solidFill>
              </a:rPr>
              <a:t>Emergency Situations.</a:t>
            </a:r>
          </a:p>
          <a:p>
            <a:pPr marL="514350" indent="-514350" algn="l">
              <a:buAutoNum type="arabicPeriod"/>
            </a:pPr>
            <a:r>
              <a:rPr lang="en-US" dirty="0">
                <a:solidFill>
                  <a:schemeClr val="tx1"/>
                </a:solidFill>
              </a:rPr>
              <a:t>False Alarm.</a:t>
            </a:r>
          </a:p>
          <a:p>
            <a:pPr marL="514350" indent="-514350" algn="l">
              <a:buAutoNum type="arabicPeriod"/>
            </a:pPr>
            <a:r>
              <a:rPr lang="en-US" dirty="0">
                <a:solidFill>
                  <a:schemeClr val="tx1"/>
                </a:solidFill>
              </a:rPr>
              <a:t>ERP Definitions.</a:t>
            </a:r>
          </a:p>
          <a:p>
            <a:pPr marL="514350" indent="-514350" algn="l">
              <a:buAutoNum type="arabicPeriod"/>
            </a:pPr>
            <a:r>
              <a:rPr lang="en-US" dirty="0">
                <a:solidFill>
                  <a:schemeClr val="tx1"/>
                </a:solidFill>
              </a:rPr>
              <a:t>Emergency Procedures.</a:t>
            </a:r>
          </a:p>
          <a:p>
            <a:pPr marL="514350" indent="-514350" algn="l">
              <a:buFont typeface="Arial" pitchFamily="34" charset="0"/>
              <a:buAutoNum type="arabicPeriod"/>
            </a:pPr>
            <a:r>
              <a:rPr lang="en-US" dirty="0">
                <a:solidFill>
                  <a:schemeClr val="tx1"/>
                </a:solidFill>
              </a:rPr>
              <a:t>Emergency Call Centers.</a:t>
            </a:r>
          </a:p>
          <a:p>
            <a:pPr marL="514350" indent="-514350" algn="l">
              <a:buAutoNum type="arabicPeriod"/>
            </a:pPr>
            <a:r>
              <a:rPr lang="en-US" dirty="0">
                <a:solidFill>
                  <a:schemeClr val="tx1"/>
                </a:solidFill>
              </a:rPr>
              <a:t>ERT Organization.</a:t>
            </a:r>
          </a:p>
          <a:p>
            <a:pPr marL="514350" indent="-514350" algn="l">
              <a:buAutoNum type="arabicPeriod"/>
            </a:pPr>
            <a:r>
              <a:rPr lang="en-US" dirty="0">
                <a:solidFill>
                  <a:schemeClr val="tx1"/>
                </a:solidFill>
              </a:rPr>
              <a:t>Role &amp; Responsibilities.</a:t>
            </a:r>
          </a:p>
          <a:p>
            <a:pPr marL="514350" indent="-514350" algn="l">
              <a:buFont typeface="Arial" pitchFamily="34" charset="0"/>
              <a:buAutoNum type="arabicPeriod"/>
            </a:pPr>
            <a:r>
              <a:rPr lang="en-US" dirty="0">
                <a:solidFill>
                  <a:schemeClr val="tx1"/>
                </a:solidFill>
              </a:rPr>
              <a:t>Purpose of Fire Drill.</a:t>
            </a:r>
          </a:p>
          <a:p>
            <a:pPr marL="514350" indent="-514350" algn="l">
              <a:buFont typeface="Arial" pitchFamily="34" charset="0"/>
              <a:buAutoNum type="arabicPeriod"/>
            </a:pPr>
            <a:r>
              <a:rPr lang="en-US" dirty="0">
                <a:solidFill>
                  <a:schemeClr val="tx1"/>
                </a:solidFill>
              </a:rPr>
              <a:t>Building Fire Safety &amp; Prevention.</a:t>
            </a:r>
          </a:p>
          <a:p>
            <a:pPr marL="514350" indent="-514350" algn="l">
              <a:buAutoNum type="arabicPeriod"/>
            </a:pPr>
            <a:r>
              <a:rPr lang="en-US" dirty="0">
                <a:solidFill>
                  <a:schemeClr val="tx1"/>
                </a:solidFill>
              </a:rPr>
              <a:t>In The Event Of Fire…</a:t>
            </a:r>
          </a:p>
          <a:p>
            <a:pPr marL="514350" indent="-514350" algn="l">
              <a:buAutoNum type="arabicPeriod"/>
            </a:pPr>
            <a:r>
              <a:rPr lang="en-US" dirty="0">
                <a:solidFill>
                  <a:schemeClr val="tx1"/>
                </a:solidFill>
              </a:rPr>
              <a:t>Evacuation Do’s &amp; Don’t.</a:t>
            </a:r>
          </a:p>
          <a:p>
            <a:pPr marL="514350" indent="-514350" algn="l">
              <a:buAutoNum type="arabicPeriod"/>
            </a:pPr>
            <a:r>
              <a:rPr lang="en-US" dirty="0">
                <a:solidFill>
                  <a:schemeClr val="tx1"/>
                </a:solidFill>
              </a:rPr>
              <a:t>Designated Assembly Point.</a:t>
            </a:r>
          </a:p>
          <a:p>
            <a:pPr marL="514350" indent="-514350" algn="l">
              <a:buAutoNum type="arabicPeriod"/>
            </a:pPr>
            <a:r>
              <a:rPr lang="en-US" dirty="0">
                <a:solidFill>
                  <a:schemeClr val="tx1"/>
                </a:solidFill>
              </a:rPr>
              <a:t>Required Forms.</a:t>
            </a:r>
          </a:p>
          <a:p>
            <a:pPr marL="514350" indent="-514350" algn="l">
              <a:buAutoNum type="arabicPeriod"/>
            </a:pPr>
            <a:r>
              <a:rPr lang="en-US" dirty="0">
                <a:solidFill>
                  <a:schemeClr val="tx1"/>
                </a:solidFill>
              </a:rPr>
              <a:t>Questions &amp; Answers.</a:t>
            </a:r>
          </a:p>
          <a:p>
            <a:pPr marL="514350" indent="-514350" algn="l">
              <a:buAutoNum type="arabicPeriod"/>
            </a:pPr>
            <a:endParaRPr lang="en-US" dirty="0">
              <a:solidFill>
                <a:schemeClr val="tx1"/>
              </a:solidFill>
            </a:endParaRPr>
          </a:p>
        </p:txBody>
      </p:sp>
    </p:spTree>
    <p:extLst>
      <p:ext uri="{BB962C8B-B14F-4D97-AF65-F5344CB8AC3E}">
        <p14:creationId xmlns:p14="http://schemas.microsoft.com/office/powerpoint/2010/main" val="2286622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04800"/>
            <a:ext cx="7467600" cy="762000"/>
          </a:xfrm>
        </p:spPr>
        <p:txBody>
          <a:bodyPr>
            <a:normAutofit/>
          </a:bodyPr>
          <a:lstStyle/>
          <a:p>
            <a:r>
              <a:rPr lang="en-US" sz="4000" dirty="0">
                <a:solidFill>
                  <a:schemeClr val="tx1"/>
                </a:solidFill>
              </a:rPr>
              <a:t>Role &amp; Responsibilities (2)</a:t>
            </a:r>
          </a:p>
        </p:txBody>
      </p:sp>
      <p:sp>
        <p:nvSpPr>
          <p:cNvPr id="4" name="Subtitle 2"/>
          <p:cNvSpPr txBox="1">
            <a:spLocks/>
          </p:cNvSpPr>
          <p:nvPr/>
        </p:nvSpPr>
        <p:spPr>
          <a:xfrm>
            <a:off x="457200" y="1066800"/>
            <a:ext cx="8229600" cy="5486400"/>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spcAft>
                <a:spcPts val="1800"/>
              </a:spcAft>
            </a:pPr>
            <a:r>
              <a:rPr lang="en-US" sz="2400" u="sng" dirty="0">
                <a:solidFill>
                  <a:srgbClr val="FF0000"/>
                </a:solidFill>
              </a:rPr>
              <a:t>ERT Commander / Emergency Commander (continue)</a:t>
            </a:r>
          </a:p>
          <a:p>
            <a:pPr marL="457200" indent="-457200" algn="l">
              <a:spcBef>
                <a:spcPts val="0"/>
              </a:spcBef>
              <a:spcAft>
                <a:spcPts val="1800"/>
              </a:spcAft>
              <a:buAutoNum type="arabicParenR"/>
            </a:pPr>
            <a:r>
              <a:rPr lang="en-US" sz="2400" dirty="0">
                <a:solidFill>
                  <a:schemeClr val="tx1"/>
                </a:solidFill>
              </a:rPr>
              <a:t>Act out the responsibilities of Emergency or ERT Commander whenever an emergency arises.</a:t>
            </a:r>
          </a:p>
          <a:p>
            <a:pPr marL="457200" indent="-457200" algn="l">
              <a:spcBef>
                <a:spcPts val="0"/>
              </a:spcBef>
              <a:spcAft>
                <a:spcPts val="1800"/>
              </a:spcAft>
              <a:buAutoNum type="arabicParenR"/>
            </a:pPr>
            <a:r>
              <a:rPr lang="en-US" sz="2400" dirty="0">
                <a:solidFill>
                  <a:schemeClr val="tx1"/>
                </a:solidFill>
              </a:rPr>
              <a:t>Immediate activate the ERT and alert all occupants of the emergency situation by making the appropriate emergency announcement via the public address system.</a:t>
            </a:r>
          </a:p>
          <a:p>
            <a:pPr marL="457200" indent="-457200" algn="l">
              <a:spcBef>
                <a:spcPts val="0"/>
              </a:spcBef>
              <a:spcAft>
                <a:spcPts val="1800"/>
              </a:spcAft>
              <a:buAutoNum type="arabicParenR"/>
            </a:pPr>
            <a:r>
              <a:rPr lang="en-US" sz="2400" dirty="0">
                <a:solidFill>
                  <a:schemeClr val="tx1"/>
                </a:solidFill>
              </a:rPr>
              <a:t>In case of fire emergency, activate the fire alarm system.</a:t>
            </a:r>
          </a:p>
          <a:p>
            <a:pPr marL="457200" indent="-457200" algn="l">
              <a:spcBef>
                <a:spcPts val="0"/>
              </a:spcBef>
              <a:spcAft>
                <a:spcPts val="1800"/>
              </a:spcAft>
              <a:buAutoNum type="arabicParenR"/>
            </a:pPr>
            <a:r>
              <a:rPr lang="en-US" sz="2400" dirty="0">
                <a:solidFill>
                  <a:schemeClr val="tx1"/>
                </a:solidFill>
              </a:rPr>
              <a:t>Call the relevant ERA and inform ERT Assistant Commander.</a:t>
            </a:r>
          </a:p>
          <a:p>
            <a:pPr marL="457200" indent="-457200" algn="l">
              <a:spcBef>
                <a:spcPts val="0"/>
              </a:spcBef>
              <a:spcAft>
                <a:spcPts val="1800"/>
              </a:spcAft>
              <a:buAutoNum type="arabicParenR"/>
            </a:pPr>
            <a:r>
              <a:rPr lang="en-US" sz="2400" dirty="0">
                <a:solidFill>
                  <a:schemeClr val="tx1"/>
                </a:solidFill>
              </a:rPr>
              <a:t>Investigate the emergency situation and take necessary actions to diffuse the situation.</a:t>
            </a:r>
          </a:p>
          <a:p>
            <a:pPr marL="457200" indent="-457200" algn="l">
              <a:spcBef>
                <a:spcPts val="0"/>
              </a:spcBef>
              <a:spcAft>
                <a:spcPts val="1800"/>
              </a:spcAft>
              <a:buAutoNum type="arabicParenR"/>
            </a:pPr>
            <a:r>
              <a:rPr lang="en-US" sz="2400" dirty="0">
                <a:solidFill>
                  <a:schemeClr val="tx1"/>
                </a:solidFill>
              </a:rPr>
              <a:t>Ensure proper evacuation of occupants.</a:t>
            </a:r>
          </a:p>
          <a:p>
            <a:pPr marL="457200" indent="-457200" algn="l">
              <a:spcBef>
                <a:spcPts val="0"/>
              </a:spcBef>
              <a:spcAft>
                <a:spcPts val="1800"/>
              </a:spcAft>
              <a:buAutoNum type="arabicParenR"/>
            </a:pPr>
            <a:r>
              <a:rPr lang="en-US" sz="2400" dirty="0">
                <a:solidFill>
                  <a:schemeClr val="tx1"/>
                </a:solidFill>
              </a:rPr>
              <a:t>Give the all-clear command when emergency had been addressed.</a:t>
            </a:r>
          </a:p>
        </p:txBody>
      </p:sp>
    </p:spTree>
    <p:extLst>
      <p:ext uri="{BB962C8B-B14F-4D97-AF65-F5344CB8AC3E}">
        <p14:creationId xmlns:p14="http://schemas.microsoft.com/office/powerpoint/2010/main" val="72629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04800"/>
            <a:ext cx="7467600" cy="762000"/>
          </a:xfrm>
        </p:spPr>
        <p:txBody>
          <a:bodyPr>
            <a:normAutofit/>
          </a:bodyPr>
          <a:lstStyle/>
          <a:p>
            <a:r>
              <a:rPr lang="en-US" sz="4000" dirty="0">
                <a:solidFill>
                  <a:schemeClr val="tx1"/>
                </a:solidFill>
              </a:rPr>
              <a:t>Role &amp; Responsibilities (3)</a:t>
            </a:r>
          </a:p>
        </p:txBody>
      </p:sp>
      <p:sp>
        <p:nvSpPr>
          <p:cNvPr id="4" name="Subtitle 2"/>
          <p:cNvSpPr txBox="1">
            <a:spLocks/>
          </p:cNvSpPr>
          <p:nvPr/>
        </p:nvSpPr>
        <p:spPr>
          <a:xfrm>
            <a:off x="838200" y="1143000"/>
            <a:ext cx="7620000" cy="525780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spcAft>
                <a:spcPts val="1800"/>
              </a:spcAft>
            </a:pPr>
            <a:r>
              <a:rPr lang="en-US" sz="2400" u="sng" dirty="0">
                <a:solidFill>
                  <a:srgbClr val="FF0000"/>
                </a:solidFill>
              </a:rPr>
              <a:t>Assistant ERT Commander</a:t>
            </a:r>
          </a:p>
          <a:p>
            <a:pPr marL="457200" indent="-457200" algn="l">
              <a:spcBef>
                <a:spcPts val="0"/>
              </a:spcBef>
              <a:spcAft>
                <a:spcPts val="1800"/>
              </a:spcAft>
              <a:buAutoNum type="arabicParenR"/>
            </a:pPr>
            <a:r>
              <a:rPr lang="en-US" sz="2400" dirty="0">
                <a:solidFill>
                  <a:schemeClr val="tx1"/>
                </a:solidFill>
              </a:rPr>
              <a:t>Escort PDRM personnel to screen security surveillance at The Cruze during emergency situations.</a:t>
            </a:r>
          </a:p>
          <a:p>
            <a:pPr marL="457200" indent="-457200" algn="l">
              <a:spcBef>
                <a:spcPts val="0"/>
              </a:spcBef>
              <a:spcAft>
                <a:spcPts val="1800"/>
              </a:spcAft>
              <a:buAutoNum type="arabicParenR"/>
            </a:pPr>
            <a:r>
              <a:rPr lang="en-US" sz="2400" dirty="0">
                <a:solidFill>
                  <a:schemeClr val="tx1"/>
                </a:solidFill>
              </a:rPr>
              <a:t>Ensure back up support required for PDRM doing the building surveillance during emergency situations.</a:t>
            </a:r>
          </a:p>
          <a:p>
            <a:pPr marL="457200" indent="-457200" algn="l">
              <a:spcBef>
                <a:spcPts val="0"/>
              </a:spcBef>
              <a:spcAft>
                <a:spcPts val="1800"/>
              </a:spcAft>
              <a:buAutoNum type="arabicParenR"/>
            </a:pPr>
            <a:r>
              <a:rPr lang="en-US" sz="2400" dirty="0">
                <a:solidFill>
                  <a:schemeClr val="tx1"/>
                </a:solidFill>
              </a:rPr>
              <a:t>Assist ERT Commander to manage and implement emergency procedures.</a:t>
            </a:r>
          </a:p>
          <a:p>
            <a:pPr marL="457200" indent="-457200" algn="l">
              <a:spcBef>
                <a:spcPts val="0"/>
              </a:spcBef>
              <a:spcAft>
                <a:spcPts val="1800"/>
              </a:spcAft>
              <a:buFont typeface="Arial" pitchFamily="34" charset="0"/>
              <a:buAutoNum type="arabicParenR"/>
            </a:pPr>
            <a:r>
              <a:rPr lang="en-US" sz="2400" dirty="0">
                <a:solidFill>
                  <a:schemeClr val="tx1"/>
                </a:solidFill>
              </a:rPr>
              <a:t>Liaise with ERA regarding emergency, security and safety issues.</a:t>
            </a:r>
          </a:p>
          <a:p>
            <a:pPr marL="457200" indent="-457200" algn="l">
              <a:spcBef>
                <a:spcPts val="0"/>
              </a:spcBef>
              <a:spcAft>
                <a:spcPts val="1800"/>
              </a:spcAft>
              <a:buAutoNum type="arabicParenR"/>
            </a:pPr>
            <a:r>
              <a:rPr lang="en-US" sz="2400" dirty="0">
                <a:solidFill>
                  <a:schemeClr val="tx1"/>
                </a:solidFill>
              </a:rPr>
              <a:t>Provide building maintenance personnel to assist in the operation of the fire alarm system, stairways, lifts, etc.</a:t>
            </a:r>
          </a:p>
          <a:p>
            <a:pPr marL="457200" indent="-457200" algn="l">
              <a:spcBef>
                <a:spcPts val="0"/>
              </a:spcBef>
              <a:spcAft>
                <a:spcPts val="1800"/>
              </a:spcAft>
              <a:buAutoNum type="arabicParenR"/>
            </a:pPr>
            <a:endParaRPr lang="en-US" sz="2400" dirty="0">
              <a:solidFill>
                <a:schemeClr val="tx1"/>
              </a:solidFill>
            </a:endParaRPr>
          </a:p>
        </p:txBody>
      </p:sp>
    </p:spTree>
    <p:extLst>
      <p:ext uri="{BB962C8B-B14F-4D97-AF65-F5344CB8AC3E}">
        <p14:creationId xmlns:p14="http://schemas.microsoft.com/office/powerpoint/2010/main" val="3188985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04800"/>
            <a:ext cx="7467600" cy="762000"/>
          </a:xfrm>
        </p:spPr>
        <p:txBody>
          <a:bodyPr>
            <a:normAutofit/>
          </a:bodyPr>
          <a:lstStyle/>
          <a:p>
            <a:r>
              <a:rPr lang="en-US" sz="4000" dirty="0">
                <a:solidFill>
                  <a:schemeClr val="tx1"/>
                </a:solidFill>
              </a:rPr>
              <a:t>Role &amp; Responsibilities (4)</a:t>
            </a:r>
          </a:p>
        </p:txBody>
      </p:sp>
      <p:sp>
        <p:nvSpPr>
          <p:cNvPr id="4" name="Subtitle 2"/>
          <p:cNvSpPr txBox="1">
            <a:spLocks/>
          </p:cNvSpPr>
          <p:nvPr/>
        </p:nvSpPr>
        <p:spPr>
          <a:xfrm>
            <a:off x="533400" y="1219200"/>
            <a:ext cx="8001000" cy="52578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spcAft>
                <a:spcPts val="1800"/>
              </a:spcAft>
            </a:pPr>
            <a:r>
              <a:rPr lang="en-US" sz="2400" u="sng" dirty="0">
                <a:solidFill>
                  <a:srgbClr val="FF0000"/>
                </a:solidFill>
              </a:rPr>
              <a:t>ERT Member (Fire Protection System at The Cruze Lot 10 &amp; 12)</a:t>
            </a:r>
          </a:p>
          <a:p>
            <a:pPr marL="457200" indent="-457200" algn="l">
              <a:spcBef>
                <a:spcPts val="0"/>
              </a:spcBef>
              <a:spcAft>
                <a:spcPts val="1800"/>
              </a:spcAft>
              <a:buAutoNum type="arabicParenR"/>
            </a:pPr>
            <a:r>
              <a:rPr lang="en-US" sz="2400" dirty="0">
                <a:solidFill>
                  <a:schemeClr val="tx1"/>
                </a:solidFill>
              </a:rPr>
              <a:t>Conducts regular maintenance on assigned fire protection system.</a:t>
            </a:r>
          </a:p>
          <a:p>
            <a:pPr marL="457200" indent="-457200" algn="l">
              <a:spcBef>
                <a:spcPts val="0"/>
              </a:spcBef>
              <a:spcAft>
                <a:spcPts val="1800"/>
              </a:spcAft>
              <a:buAutoNum type="arabicParenR"/>
            </a:pPr>
            <a:r>
              <a:rPr lang="en-US" sz="2400" dirty="0">
                <a:solidFill>
                  <a:schemeClr val="tx1"/>
                </a:solidFill>
              </a:rPr>
              <a:t>Response immediately to any emergency situation and ensure the fire protection system is functional.</a:t>
            </a:r>
          </a:p>
          <a:p>
            <a:pPr marL="457200" indent="-457200" algn="l">
              <a:spcBef>
                <a:spcPts val="0"/>
              </a:spcBef>
              <a:spcAft>
                <a:spcPts val="1800"/>
              </a:spcAft>
              <a:buAutoNum type="arabicParenR"/>
            </a:pPr>
            <a:r>
              <a:rPr lang="en-US" sz="2400" dirty="0">
                <a:solidFill>
                  <a:schemeClr val="tx1"/>
                </a:solidFill>
              </a:rPr>
              <a:t>Attend to any emergency repair, if necessary.</a:t>
            </a:r>
          </a:p>
          <a:p>
            <a:pPr marL="457200" indent="-457200" algn="l">
              <a:spcBef>
                <a:spcPts val="0"/>
              </a:spcBef>
              <a:spcAft>
                <a:spcPts val="1800"/>
              </a:spcAft>
              <a:buAutoNum type="arabicParenR"/>
            </a:pPr>
            <a:r>
              <a:rPr lang="en-US" sz="2400" dirty="0">
                <a:solidFill>
                  <a:schemeClr val="tx1"/>
                </a:solidFill>
              </a:rPr>
              <a:t>Report to ERT/Emergency Commander on any faults discovered and corrective action taken during the emergency.</a:t>
            </a:r>
          </a:p>
        </p:txBody>
      </p:sp>
    </p:spTree>
    <p:extLst>
      <p:ext uri="{BB962C8B-B14F-4D97-AF65-F5344CB8AC3E}">
        <p14:creationId xmlns:p14="http://schemas.microsoft.com/office/powerpoint/2010/main" val="2317387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304800"/>
            <a:ext cx="7467600" cy="762000"/>
          </a:xfrm>
        </p:spPr>
        <p:txBody>
          <a:bodyPr>
            <a:normAutofit/>
          </a:bodyPr>
          <a:lstStyle/>
          <a:p>
            <a:r>
              <a:rPr lang="en-US" sz="4000" dirty="0">
                <a:solidFill>
                  <a:schemeClr val="tx1"/>
                </a:solidFill>
              </a:rPr>
              <a:t>Role &amp; Responsibilities (5)</a:t>
            </a:r>
          </a:p>
        </p:txBody>
      </p:sp>
      <p:sp>
        <p:nvSpPr>
          <p:cNvPr id="5" name="Content Placeholder 2"/>
          <p:cNvSpPr txBox="1">
            <a:spLocks/>
          </p:cNvSpPr>
          <p:nvPr/>
        </p:nvSpPr>
        <p:spPr>
          <a:xfrm>
            <a:off x="685800" y="1066800"/>
            <a:ext cx="7640782" cy="533095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300" u="sng" dirty="0">
                <a:solidFill>
                  <a:srgbClr val="FF0000"/>
                </a:solidFill>
              </a:rPr>
              <a:t>Appointed Floor Warden</a:t>
            </a:r>
          </a:p>
          <a:p>
            <a:pPr algn="l"/>
            <a:r>
              <a:rPr lang="en-US" sz="2300" dirty="0">
                <a:solidFill>
                  <a:schemeClr val="tx1"/>
                </a:solidFill>
              </a:rPr>
              <a:t>1) Be familiar with:</a:t>
            </a:r>
          </a:p>
          <a:p>
            <a:pPr marL="742950" lvl="1" indent="-285750" algn="l">
              <a:buFont typeface="Arial" pitchFamily="34" charset="0"/>
              <a:buChar char="•"/>
            </a:pPr>
            <a:r>
              <a:rPr lang="en-US" sz="2300" dirty="0">
                <a:solidFill>
                  <a:schemeClr val="tx1"/>
                </a:solidFill>
              </a:rPr>
              <a:t>Fire Alarm / Emergency Warning System.</a:t>
            </a:r>
          </a:p>
          <a:p>
            <a:pPr marL="742950" lvl="1" indent="-285750" algn="l">
              <a:buFont typeface="Arial" pitchFamily="34" charset="0"/>
              <a:buChar char="•"/>
            </a:pPr>
            <a:r>
              <a:rPr lang="en-US" sz="2300" dirty="0">
                <a:solidFill>
                  <a:schemeClr val="tx1"/>
                </a:solidFill>
              </a:rPr>
              <a:t>Entry / Exit Points.</a:t>
            </a:r>
          </a:p>
          <a:p>
            <a:pPr marL="742950" lvl="1" indent="-285750" algn="l">
              <a:buFont typeface="Arial" pitchFamily="34" charset="0"/>
              <a:buChar char="•"/>
            </a:pPr>
            <a:r>
              <a:rPr lang="en-US" sz="2300" dirty="0">
                <a:solidFill>
                  <a:schemeClr val="tx1"/>
                </a:solidFill>
              </a:rPr>
              <a:t>Emergency Staircase / Alternative Escape Routes.</a:t>
            </a:r>
          </a:p>
          <a:p>
            <a:pPr marL="742950" lvl="1" indent="-285750" algn="l">
              <a:buFont typeface="Arial" pitchFamily="34" charset="0"/>
              <a:buChar char="•"/>
            </a:pPr>
            <a:r>
              <a:rPr lang="en-US" sz="2300" dirty="0">
                <a:solidFill>
                  <a:schemeClr val="tx1"/>
                </a:solidFill>
              </a:rPr>
              <a:t>Complete Layout of Floor.</a:t>
            </a:r>
          </a:p>
          <a:p>
            <a:pPr marL="742950" lvl="1" indent="-285750" algn="l">
              <a:buFont typeface="Arial" pitchFamily="34" charset="0"/>
              <a:buChar char="•"/>
            </a:pPr>
            <a:r>
              <a:rPr lang="en-US" sz="2300" dirty="0">
                <a:solidFill>
                  <a:schemeClr val="tx1"/>
                </a:solidFill>
              </a:rPr>
              <a:t>Operation of Access Control Doors.</a:t>
            </a:r>
          </a:p>
          <a:p>
            <a:pPr marL="742950" lvl="1" indent="-285750" algn="l">
              <a:buFont typeface="Arial" pitchFamily="34" charset="0"/>
              <a:buChar char="•"/>
            </a:pPr>
            <a:r>
              <a:rPr lang="en-US" sz="2300" dirty="0">
                <a:solidFill>
                  <a:schemeClr val="tx1"/>
                </a:solidFill>
              </a:rPr>
              <a:t>Location of Fire Extinguishers / other Fire Fighting Equipment on the Floor.</a:t>
            </a:r>
          </a:p>
          <a:p>
            <a:pPr marL="742950" lvl="1" indent="-285750" algn="l">
              <a:buFont typeface="Arial" pitchFamily="34" charset="0"/>
              <a:buChar char="•"/>
            </a:pPr>
            <a:r>
              <a:rPr lang="en-US" sz="2300" dirty="0">
                <a:solidFill>
                  <a:schemeClr val="tx1"/>
                </a:solidFill>
              </a:rPr>
              <a:t>Names and mobile nos. of all staff members on the floor.</a:t>
            </a:r>
          </a:p>
          <a:p>
            <a:pPr marL="742950" lvl="1" indent="-285750" algn="l">
              <a:buFont typeface="Arial" pitchFamily="34" charset="0"/>
              <a:buChar char="•"/>
            </a:pPr>
            <a:r>
              <a:rPr lang="en-US" sz="2300" dirty="0">
                <a:solidFill>
                  <a:schemeClr val="tx1"/>
                </a:solidFill>
              </a:rPr>
              <a:t>Details about disabled or mobility-impaired persons on the floor.</a:t>
            </a:r>
          </a:p>
        </p:txBody>
      </p:sp>
    </p:spTree>
    <p:extLst>
      <p:ext uri="{BB962C8B-B14F-4D97-AF65-F5344CB8AC3E}">
        <p14:creationId xmlns:p14="http://schemas.microsoft.com/office/powerpoint/2010/main" val="543913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762000" y="304800"/>
            <a:ext cx="8077200" cy="61722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spcAft>
                <a:spcPts val="1200"/>
              </a:spcAft>
            </a:pPr>
            <a:r>
              <a:rPr lang="en-US" sz="2300" u="sng" dirty="0">
                <a:solidFill>
                  <a:srgbClr val="FF0000"/>
                </a:solidFill>
              </a:rPr>
              <a:t>Appointed Floor Warden (continued)</a:t>
            </a:r>
          </a:p>
          <a:p>
            <a:pPr marL="342900" indent="-342900" algn="l">
              <a:spcBef>
                <a:spcPts val="0"/>
              </a:spcBef>
              <a:spcAft>
                <a:spcPts val="1200"/>
              </a:spcAft>
              <a:buAutoNum type="arabicParenR" startAt="2"/>
            </a:pPr>
            <a:r>
              <a:rPr lang="en-US" sz="2300" dirty="0">
                <a:solidFill>
                  <a:schemeClr val="tx1"/>
                </a:solidFill>
              </a:rPr>
              <a:t>On being informed about the fire, immediately contact the nearest PDRM Station or Call (911).</a:t>
            </a:r>
          </a:p>
          <a:p>
            <a:pPr marL="457200" indent="-457200" algn="l">
              <a:spcBef>
                <a:spcPts val="0"/>
              </a:spcBef>
              <a:spcAft>
                <a:spcPts val="1200"/>
              </a:spcAft>
              <a:buAutoNum type="arabicParenR" startAt="3"/>
            </a:pPr>
            <a:r>
              <a:rPr lang="en-US" sz="2300" dirty="0">
                <a:solidFill>
                  <a:schemeClr val="tx1"/>
                </a:solidFill>
              </a:rPr>
              <a:t>Assess emergency situation with Emergency Response Team (ERT).</a:t>
            </a:r>
          </a:p>
          <a:p>
            <a:pPr marL="457200" indent="-457200" algn="l">
              <a:spcBef>
                <a:spcPts val="0"/>
              </a:spcBef>
              <a:spcAft>
                <a:spcPts val="1200"/>
              </a:spcAft>
              <a:buAutoNum type="arabicParenR" startAt="3"/>
            </a:pPr>
            <a:r>
              <a:rPr lang="en-US" sz="2300" dirty="0">
                <a:solidFill>
                  <a:schemeClr val="tx1"/>
                </a:solidFill>
              </a:rPr>
              <a:t>Inform the Floor Warden above and below floors.</a:t>
            </a:r>
          </a:p>
          <a:p>
            <a:pPr marL="457200" indent="-457200" algn="l">
              <a:spcBef>
                <a:spcPts val="0"/>
              </a:spcBef>
              <a:spcAft>
                <a:spcPts val="1200"/>
              </a:spcAft>
              <a:buAutoNum type="arabicParenR" startAt="3"/>
            </a:pPr>
            <a:r>
              <a:rPr lang="en-US" sz="2300" dirty="0">
                <a:solidFill>
                  <a:schemeClr val="tx1"/>
                </a:solidFill>
              </a:rPr>
              <a:t>Assist the ERT in extinguishing fire if it is in initial stage.</a:t>
            </a:r>
          </a:p>
          <a:p>
            <a:pPr marL="457200" indent="-457200" algn="l">
              <a:spcBef>
                <a:spcPts val="0"/>
              </a:spcBef>
              <a:spcAft>
                <a:spcPts val="1200"/>
              </a:spcAft>
              <a:buAutoNum type="arabicParenR" startAt="3"/>
            </a:pPr>
            <a:r>
              <a:rPr lang="en-US" sz="2300" dirty="0">
                <a:solidFill>
                  <a:schemeClr val="tx1"/>
                </a:solidFill>
              </a:rPr>
              <a:t>Start process of evacuation as per emergency announcement made over the public address system or on hearing the fire alarm bell ringing.</a:t>
            </a:r>
          </a:p>
          <a:p>
            <a:pPr marL="457200" indent="-457200" algn="l">
              <a:spcBef>
                <a:spcPts val="0"/>
              </a:spcBef>
              <a:spcAft>
                <a:spcPts val="1200"/>
              </a:spcAft>
              <a:buAutoNum type="arabicParenR" startAt="3"/>
            </a:pPr>
            <a:r>
              <a:rPr lang="en-US" sz="2300" dirty="0">
                <a:solidFill>
                  <a:schemeClr val="tx1"/>
                </a:solidFill>
              </a:rPr>
              <a:t>Usher all occupants towards the desired exit staircase and inform them to immediately proceed to Ground Floor and then to go to the Designated Assembly Point for Head Count.</a:t>
            </a:r>
          </a:p>
        </p:txBody>
      </p:sp>
    </p:spTree>
    <p:extLst>
      <p:ext uri="{BB962C8B-B14F-4D97-AF65-F5344CB8AC3E}">
        <p14:creationId xmlns:p14="http://schemas.microsoft.com/office/powerpoint/2010/main" val="26214510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762000" y="228600"/>
            <a:ext cx="7848600" cy="6400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spcAft>
                <a:spcPts val="1200"/>
              </a:spcAft>
            </a:pPr>
            <a:r>
              <a:rPr lang="en-US" sz="2300" u="sng" dirty="0">
                <a:solidFill>
                  <a:srgbClr val="FF0000"/>
                </a:solidFill>
              </a:rPr>
              <a:t>Appointed Floor Warden (continued)</a:t>
            </a:r>
          </a:p>
          <a:p>
            <a:pPr marL="457200" indent="-457200" algn="l">
              <a:spcBef>
                <a:spcPts val="0"/>
              </a:spcBef>
              <a:spcAft>
                <a:spcPts val="1200"/>
              </a:spcAft>
              <a:buAutoNum type="arabicParenR" startAt="8"/>
            </a:pPr>
            <a:r>
              <a:rPr lang="en-US" sz="2300" dirty="0">
                <a:solidFill>
                  <a:schemeClr val="tx1"/>
                </a:solidFill>
              </a:rPr>
              <a:t>Get the floor checked with the help of ERT or ERA, if required.</a:t>
            </a:r>
          </a:p>
          <a:p>
            <a:pPr marL="457200" indent="-457200" algn="l">
              <a:spcBef>
                <a:spcPts val="0"/>
              </a:spcBef>
              <a:spcAft>
                <a:spcPts val="1200"/>
              </a:spcAft>
              <a:buAutoNum type="arabicParenR" startAt="8"/>
            </a:pPr>
            <a:r>
              <a:rPr lang="en-US" sz="2300" dirty="0">
                <a:solidFill>
                  <a:schemeClr val="tx1"/>
                </a:solidFill>
              </a:rPr>
              <a:t>Assist Needy and Disabled. </a:t>
            </a:r>
          </a:p>
          <a:p>
            <a:pPr marL="457200" indent="-457200" algn="l">
              <a:spcBef>
                <a:spcPts val="0"/>
              </a:spcBef>
              <a:spcAft>
                <a:spcPts val="1200"/>
              </a:spcAft>
              <a:buAutoNum type="arabicParenR" startAt="8"/>
            </a:pPr>
            <a:r>
              <a:rPr lang="en-US" sz="2300" dirty="0">
                <a:solidFill>
                  <a:schemeClr val="tx1"/>
                </a:solidFill>
              </a:rPr>
              <a:t>Assist Visitors, if any.  </a:t>
            </a:r>
          </a:p>
          <a:p>
            <a:pPr marL="457200" indent="-457200" algn="l">
              <a:spcBef>
                <a:spcPts val="0"/>
              </a:spcBef>
              <a:spcAft>
                <a:spcPts val="1200"/>
              </a:spcAft>
              <a:buAutoNum type="arabicParenR" startAt="8"/>
            </a:pPr>
            <a:r>
              <a:rPr lang="en-US" sz="2300" dirty="0">
                <a:solidFill>
                  <a:schemeClr val="tx1"/>
                </a:solidFill>
              </a:rPr>
              <a:t>Check Toilets, Store Room, Conference Room, etc.</a:t>
            </a:r>
          </a:p>
          <a:p>
            <a:pPr marL="457200" indent="-457200" algn="l">
              <a:spcBef>
                <a:spcPts val="0"/>
              </a:spcBef>
              <a:spcAft>
                <a:spcPts val="1200"/>
              </a:spcAft>
              <a:buAutoNum type="arabicParenR" startAt="8"/>
            </a:pPr>
            <a:r>
              <a:rPr lang="en-US" sz="2300" dirty="0">
                <a:solidFill>
                  <a:schemeClr val="tx1"/>
                </a:solidFill>
              </a:rPr>
              <a:t>Move to Designated Assembly Point.</a:t>
            </a:r>
          </a:p>
          <a:p>
            <a:pPr marL="457200" indent="-457200" algn="l">
              <a:spcBef>
                <a:spcPts val="0"/>
              </a:spcBef>
              <a:spcAft>
                <a:spcPts val="1200"/>
              </a:spcAft>
              <a:buAutoNum type="arabicParenR" startAt="8"/>
            </a:pPr>
            <a:r>
              <a:rPr lang="en-US" sz="2300" dirty="0">
                <a:solidFill>
                  <a:schemeClr val="tx1"/>
                </a:solidFill>
              </a:rPr>
              <a:t>Take Head Count attendance at Designated Assembly Point and ensure that every occupant in the assigned floor are accounted for.</a:t>
            </a:r>
          </a:p>
          <a:p>
            <a:pPr marL="457200" indent="-457200" algn="l">
              <a:spcBef>
                <a:spcPts val="0"/>
              </a:spcBef>
              <a:spcAft>
                <a:spcPts val="1200"/>
              </a:spcAft>
              <a:buAutoNum type="arabicParenR" startAt="8"/>
            </a:pPr>
            <a:r>
              <a:rPr lang="en-US" sz="2300" dirty="0">
                <a:solidFill>
                  <a:schemeClr val="tx1"/>
                </a:solidFill>
              </a:rPr>
              <a:t>Give correct Attendance Head Count to the Emergency Commander.</a:t>
            </a:r>
          </a:p>
          <a:p>
            <a:pPr marL="457200" indent="-457200" algn="l">
              <a:spcBef>
                <a:spcPts val="0"/>
              </a:spcBef>
              <a:spcAft>
                <a:spcPts val="1200"/>
              </a:spcAft>
              <a:buAutoNum type="arabicParenR" startAt="8"/>
            </a:pPr>
            <a:r>
              <a:rPr lang="en-US" sz="2300" dirty="0">
                <a:solidFill>
                  <a:schemeClr val="tx1"/>
                </a:solidFill>
              </a:rPr>
              <a:t>Attend debriefing by ERP Coordinator or Emergency Commander after emergency situation had been called off.</a:t>
            </a:r>
          </a:p>
          <a:p>
            <a:pPr marL="457200" indent="-457200" algn="l">
              <a:spcBef>
                <a:spcPts val="0"/>
              </a:spcBef>
              <a:spcAft>
                <a:spcPts val="1200"/>
              </a:spcAft>
              <a:buAutoNum type="arabicParenR" startAt="3"/>
            </a:pPr>
            <a:endParaRPr lang="en-US" sz="2300" dirty="0">
              <a:solidFill>
                <a:schemeClr val="tx1"/>
              </a:solidFill>
            </a:endParaRPr>
          </a:p>
        </p:txBody>
      </p:sp>
    </p:spTree>
    <p:extLst>
      <p:ext uri="{BB962C8B-B14F-4D97-AF65-F5344CB8AC3E}">
        <p14:creationId xmlns:p14="http://schemas.microsoft.com/office/powerpoint/2010/main" val="2232225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1676400"/>
            <a:ext cx="7467600" cy="3886200"/>
          </a:xfrm>
        </p:spPr>
        <p:txBody>
          <a:bodyPr>
            <a:normAutofit/>
          </a:bodyPr>
          <a:lstStyle/>
          <a:p>
            <a:r>
              <a:rPr lang="en-US" sz="3600" i="1" dirty="0">
                <a:solidFill>
                  <a:schemeClr val="tx1"/>
                </a:solidFill>
              </a:rPr>
              <a:t>Focus on:</a:t>
            </a:r>
          </a:p>
          <a:p>
            <a:r>
              <a:rPr lang="en-US" sz="4000" dirty="0">
                <a:solidFill>
                  <a:schemeClr val="tx1"/>
                </a:solidFill>
              </a:rPr>
              <a:t>Fire Drill Emergency Procedure</a:t>
            </a:r>
          </a:p>
        </p:txBody>
      </p:sp>
    </p:spTree>
    <p:extLst>
      <p:ext uri="{BB962C8B-B14F-4D97-AF65-F5344CB8AC3E}">
        <p14:creationId xmlns:p14="http://schemas.microsoft.com/office/powerpoint/2010/main" val="15610327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215" y="990600"/>
            <a:ext cx="8131969"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a:xfrm>
            <a:off x="762000" y="301625"/>
            <a:ext cx="7772400" cy="841375"/>
          </a:xfrm>
          <a:prstGeom prst="rect">
            <a:avLst/>
          </a:prstGeom>
        </p:spPr>
        <p:txBody>
          <a:bodyP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t>Protection of People &amp; Property From Fire Risks</a:t>
            </a:r>
          </a:p>
          <a:p>
            <a:endParaRPr lang="en-US" sz="3200" dirty="0"/>
          </a:p>
        </p:txBody>
      </p:sp>
      <p:sp>
        <p:nvSpPr>
          <p:cNvPr id="4" name="Title 1"/>
          <p:cNvSpPr txBox="1">
            <a:spLocks/>
          </p:cNvSpPr>
          <p:nvPr/>
        </p:nvSpPr>
        <p:spPr>
          <a:xfrm>
            <a:off x="741218" y="5715000"/>
            <a:ext cx="7772400" cy="84137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300" dirty="0"/>
              <a:t>Jabatan Bomba Malaysia</a:t>
            </a:r>
          </a:p>
        </p:txBody>
      </p:sp>
    </p:spTree>
    <p:extLst>
      <p:ext uri="{BB962C8B-B14F-4D97-AF65-F5344CB8AC3E}">
        <p14:creationId xmlns:p14="http://schemas.microsoft.com/office/powerpoint/2010/main" val="3057464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400" y="609600"/>
            <a:ext cx="4352925" cy="5476875"/>
          </a:xfrm>
          <a:prstGeom prst="rect">
            <a:avLst/>
          </a:prstGeom>
        </p:spPr>
      </p:pic>
      <p:sp>
        <p:nvSpPr>
          <p:cNvPr id="3" name="Rectangle 2"/>
          <p:cNvSpPr/>
          <p:nvPr/>
        </p:nvSpPr>
        <p:spPr>
          <a:xfrm>
            <a:off x="3505200" y="385762"/>
            <a:ext cx="4157662" cy="5862638"/>
          </a:xfrm>
          <a:prstGeom prst="rect">
            <a:avLst/>
          </a:prstGeom>
          <a:no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ubtitle 2"/>
          <p:cNvSpPr txBox="1">
            <a:spLocks/>
          </p:cNvSpPr>
          <p:nvPr/>
        </p:nvSpPr>
        <p:spPr>
          <a:xfrm>
            <a:off x="914400" y="1676400"/>
            <a:ext cx="2396836" cy="685800"/>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dirty="0"/>
              <a:t>Softcopy available free.</a:t>
            </a:r>
          </a:p>
        </p:txBody>
      </p:sp>
    </p:spTree>
    <p:extLst>
      <p:ext uri="{BB962C8B-B14F-4D97-AF65-F5344CB8AC3E}">
        <p14:creationId xmlns:p14="http://schemas.microsoft.com/office/powerpoint/2010/main" val="2070298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Purpose of Fire Drills</a:t>
            </a:r>
          </a:p>
        </p:txBody>
      </p:sp>
      <p:sp>
        <p:nvSpPr>
          <p:cNvPr id="3" name="Subtitle 2"/>
          <p:cNvSpPr>
            <a:spLocks noGrp="1"/>
          </p:cNvSpPr>
          <p:nvPr>
            <p:ph type="subTitle" idx="1"/>
          </p:nvPr>
        </p:nvSpPr>
        <p:spPr>
          <a:xfrm>
            <a:off x="1295400" y="1143000"/>
            <a:ext cx="6858000" cy="4267200"/>
          </a:xfrm>
        </p:spPr>
        <p:txBody>
          <a:bodyPr>
            <a:normAutofit/>
          </a:bodyPr>
          <a:lstStyle/>
          <a:p>
            <a:pPr marL="514350" indent="-514350" algn="l">
              <a:buFont typeface="Arial" pitchFamily="34" charset="0"/>
              <a:buChar char="•"/>
            </a:pPr>
            <a:r>
              <a:rPr lang="en-US" sz="2600" dirty="0">
                <a:solidFill>
                  <a:schemeClr val="tx1"/>
                </a:solidFill>
              </a:rPr>
              <a:t>To ensure that everyone in the building is aware of how to exit the building in the quickest, easiest and safest way possible if a fire, smoke, carbon monoxide or other emergency did occur.</a:t>
            </a:r>
          </a:p>
          <a:p>
            <a:pPr marL="342900" indent="-342900" algn="l">
              <a:buFont typeface="Arial" pitchFamily="34" charset="0"/>
              <a:buChar char="•"/>
            </a:pPr>
            <a:endParaRPr lang="en-US" sz="2600" dirty="0">
              <a:solidFill>
                <a:schemeClr val="tx1"/>
              </a:solidFill>
            </a:endParaRPr>
          </a:p>
          <a:p>
            <a:pPr marL="514350" indent="-514350" algn="l">
              <a:buFont typeface="Arial" pitchFamily="34" charset="0"/>
              <a:buChar char="•"/>
            </a:pPr>
            <a:r>
              <a:rPr lang="en-US" sz="2600" dirty="0">
                <a:solidFill>
                  <a:schemeClr val="tx1"/>
                </a:solidFill>
              </a:rPr>
              <a:t>To measure the state of readiness.</a:t>
            </a:r>
          </a:p>
          <a:p>
            <a:pPr marL="342900" indent="-342900" algn="l">
              <a:buFont typeface="Arial" pitchFamily="34" charset="0"/>
              <a:buChar char="•"/>
            </a:pPr>
            <a:endParaRPr lang="en-US" sz="2600" dirty="0">
              <a:solidFill>
                <a:schemeClr val="tx1"/>
              </a:solidFill>
            </a:endParaRPr>
          </a:p>
          <a:p>
            <a:pPr marL="514350" indent="-514350" algn="l">
              <a:buFont typeface="Arial" pitchFamily="34" charset="0"/>
              <a:buChar char="•"/>
            </a:pPr>
            <a:r>
              <a:rPr lang="en-US" sz="2600" dirty="0">
                <a:solidFill>
                  <a:schemeClr val="tx1"/>
                </a:solidFill>
              </a:rPr>
              <a:t>To test the effectiveness of the ERP.</a:t>
            </a:r>
          </a:p>
          <a:p>
            <a:pPr marL="514350" indent="-514350" algn="l">
              <a:buFont typeface="Arial" pitchFamily="34" charset="0"/>
              <a:buChar char="•"/>
            </a:pPr>
            <a:endParaRPr lang="en-US" sz="2600" dirty="0">
              <a:solidFill>
                <a:schemeClr val="tx1"/>
              </a:solidFill>
            </a:endParaRPr>
          </a:p>
          <a:p>
            <a:pPr marL="457200" indent="-457200" algn="l">
              <a:buFont typeface="Arial" pitchFamily="34" charset="0"/>
              <a:buChar char="•"/>
            </a:pPr>
            <a:endParaRPr lang="en-US" sz="2600" dirty="0">
              <a:solidFill>
                <a:schemeClr val="tx1"/>
              </a:solidFill>
            </a:endParaRPr>
          </a:p>
          <a:p>
            <a:pPr marL="457200" indent="-457200" algn="l">
              <a:buFont typeface="Arial" pitchFamily="34" charset="0"/>
              <a:buChar char="•"/>
            </a:pPr>
            <a:endParaRPr lang="en-US" sz="2600" dirty="0">
              <a:solidFill>
                <a:schemeClr val="tx1"/>
              </a:solidFill>
            </a:endParaRPr>
          </a:p>
        </p:txBody>
      </p:sp>
    </p:spTree>
    <p:extLst>
      <p:ext uri="{BB962C8B-B14F-4D97-AF65-F5344CB8AC3E}">
        <p14:creationId xmlns:p14="http://schemas.microsoft.com/office/powerpoint/2010/main" val="3556555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Introduction</a:t>
            </a:r>
          </a:p>
        </p:txBody>
      </p:sp>
      <p:sp>
        <p:nvSpPr>
          <p:cNvPr id="3" name="Subtitle 2"/>
          <p:cNvSpPr>
            <a:spLocks noGrp="1"/>
          </p:cNvSpPr>
          <p:nvPr>
            <p:ph type="subTitle" idx="1"/>
          </p:nvPr>
        </p:nvSpPr>
        <p:spPr>
          <a:xfrm>
            <a:off x="990600" y="1219200"/>
            <a:ext cx="7467600" cy="4191000"/>
          </a:xfrm>
        </p:spPr>
        <p:txBody>
          <a:bodyPr>
            <a:normAutofit/>
          </a:bodyPr>
          <a:lstStyle/>
          <a:p>
            <a:pPr algn="l"/>
            <a:r>
              <a:rPr lang="en-US" sz="2800" dirty="0">
                <a:solidFill>
                  <a:schemeClr val="tx1"/>
                </a:solidFill>
              </a:rPr>
              <a:t>Administration Department of </a:t>
            </a:r>
            <a:r>
              <a:rPr lang="en-US" sz="2800" dirty="0" err="1">
                <a:solidFill>
                  <a:schemeClr val="tx1"/>
                </a:solidFill>
              </a:rPr>
              <a:t>Mcc</a:t>
            </a:r>
            <a:r>
              <a:rPr lang="en-US" sz="2800" dirty="0">
                <a:solidFill>
                  <a:schemeClr val="tx1"/>
                </a:solidFill>
              </a:rPr>
              <a:t> Technique Sdn. Bhd. will coordinate with all building occupants at The Cruze Lot 10 &amp; 12 to ensure that they are well versed with the operation of the Emergency Response Plan (ERP) and are constantly put into practice for protection of human and asset from any further harm or damage during an emergency situation.</a:t>
            </a:r>
          </a:p>
          <a:p>
            <a:pPr algn="l"/>
            <a:endParaRPr lang="en-US" sz="2800" dirty="0">
              <a:solidFill>
                <a:schemeClr val="tx1"/>
              </a:solidFill>
            </a:endParaRPr>
          </a:p>
        </p:txBody>
      </p:sp>
    </p:spTree>
    <p:extLst>
      <p:ext uri="{BB962C8B-B14F-4D97-AF65-F5344CB8AC3E}">
        <p14:creationId xmlns:p14="http://schemas.microsoft.com/office/powerpoint/2010/main" val="3217595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Building Fire Safety &amp; Prevention Facilities</a:t>
            </a:r>
          </a:p>
        </p:txBody>
      </p:sp>
      <p:sp>
        <p:nvSpPr>
          <p:cNvPr id="3" name="Subtitle 2"/>
          <p:cNvSpPr>
            <a:spLocks noGrp="1"/>
          </p:cNvSpPr>
          <p:nvPr>
            <p:ph type="subTitle" idx="1"/>
          </p:nvPr>
        </p:nvSpPr>
        <p:spPr>
          <a:xfrm>
            <a:off x="1524000" y="1295400"/>
            <a:ext cx="6934200" cy="4191000"/>
          </a:xfrm>
        </p:spPr>
        <p:txBody>
          <a:bodyPr>
            <a:normAutofit/>
          </a:bodyPr>
          <a:lstStyle/>
          <a:p>
            <a:pPr marL="514350" indent="-514350" algn="l">
              <a:spcBef>
                <a:spcPts val="0"/>
              </a:spcBef>
              <a:spcAft>
                <a:spcPts val="1200"/>
              </a:spcAft>
              <a:buAutoNum type="arabicPeriod"/>
            </a:pPr>
            <a:r>
              <a:rPr lang="en-US" sz="2600" dirty="0">
                <a:solidFill>
                  <a:schemeClr val="tx1"/>
                </a:solidFill>
              </a:rPr>
              <a:t>Evacuation/Escape/Exit Route Maps.</a:t>
            </a:r>
          </a:p>
          <a:p>
            <a:pPr marL="514350" indent="-514350" algn="l">
              <a:spcBef>
                <a:spcPts val="0"/>
              </a:spcBef>
              <a:spcAft>
                <a:spcPts val="1200"/>
              </a:spcAft>
              <a:buAutoNum type="arabicPeriod"/>
            </a:pPr>
            <a:r>
              <a:rPr lang="en-US" sz="2600" dirty="0">
                <a:solidFill>
                  <a:schemeClr val="tx1"/>
                </a:solidFill>
              </a:rPr>
              <a:t>Fire Control Panel.</a:t>
            </a:r>
          </a:p>
          <a:p>
            <a:pPr marL="514350" indent="-514350" algn="l">
              <a:spcBef>
                <a:spcPts val="0"/>
              </a:spcBef>
              <a:spcAft>
                <a:spcPts val="1200"/>
              </a:spcAft>
              <a:buAutoNum type="arabicPeriod"/>
            </a:pPr>
            <a:r>
              <a:rPr lang="en-US" sz="2600" dirty="0">
                <a:solidFill>
                  <a:schemeClr val="tx1"/>
                </a:solidFill>
              </a:rPr>
              <a:t>CCTV Surveillance Room.</a:t>
            </a:r>
          </a:p>
          <a:p>
            <a:pPr marL="514350" indent="-514350" algn="l">
              <a:spcBef>
                <a:spcPts val="0"/>
              </a:spcBef>
              <a:spcAft>
                <a:spcPts val="1200"/>
              </a:spcAft>
              <a:buAutoNum type="arabicPeriod"/>
            </a:pPr>
            <a:r>
              <a:rPr lang="en-US" sz="2600" dirty="0">
                <a:solidFill>
                  <a:schemeClr val="tx1"/>
                </a:solidFill>
              </a:rPr>
              <a:t>Loud speakers.</a:t>
            </a:r>
          </a:p>
          <a:p>
            <a:pPr marL="514350" indent="-514350" algn="l">
              <a:spcBef>
                <a:spcPts val="0"/>
              </a:spcBef>
              <a:spcAft>
                <a:spcPts val="1200"/>
              </a:spcAft>
              <a:buFont typeface="Arial" pitchFamily="34" charset="0"/>
              <a:buAutoNum type="arabicPeriod"/>
            </a:pPr>
            <a:r>
              <a:rPr lang="en-US" sz="2600" dirty="0">
                <a:solidFill>
                  <a:schemeClr val="tx1"/>
                </a:solidFill>
              </a:rPr>
              <a:t>Location of Fire Fighting Equipment.</a:t>
            </a:r>
          </a:p>
          <a:p>
            <a:pPr marL="514350" indent="-514350" algn="l">
              <a:spcBef>
                <a:spcPts val="0"/>
              </a:spcBef>
              <a:spcAft>
                <a:spcPts val="1200"/>
              </a:spcAft>
              <a:buFont typeface="Arial" pitchFamily="34" charset="0"/>
              <a:buAutoNum type="arabicPeriod"/>
            </a:pPr>
            <a:r>
              <a:rPr lang="en-US" sz="2600" dirty="0">
                <a:solidFill>
                  <a:schemeClr val="tx1"/>
                </a:solidFill>
              </a:rPr>
              <a:t>Location of First Aid Kits.</a:t>
            </a:r>
          </a:p>
          <a:p>
            <a:pPr marL="514350" indent="-514350" algn="l">
              <a:spcBef>
                <a:spcPts val="0"/>
              </a:spcBef>
              <a:spcAft>
                <a:spcPts val="1200"/>
              </a:spcAft>
              <a:buAutoNum type="arabicPeriod"/>
            </a:pPr>
            <a:r>
              <a:rPr lang="en-US" sz="2600" dirty="0">
                <a:solidFill>
                  <a:schemeClr val="tx1"/>
                </a:solidFill>
              </a:rPr>
              <a:t>Designated Assembly Point.</a:t>
            </a:r>
          </a:p>
        </p:txBody>
      </p:sp>
    </p:spTree>
    <p:extLst>
      <p:ext uri="{BB962C8B-B14F-4D97-AF65-F5344CB8AC3E}">
        <p14:creationId xmlns:p14="http://schemas.microsoft.com/office/powerpoint/2010/main" val="603802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990600"/>
            <a:ext cx="7772400" cy="1470025"/>
          </a:xfrm>
        </p:spPr>
        <p:txBody>
          <a:bodyPr>
            <a:normAutofit/>
          </a:bodyPr>
          <a:lstStyle/>
          <a:p>
            <a:r>
              <a:rPr lang="en-US" sz="4800" b="1" dirty="0"/>
              <a:t>Evacuation – Do’s &amp; Don’ts</a:t>
            </a:r>
          </a:p>
        </p:txBody>
      </p:sp>
    </p:spTree>
    <p:extLst>
      <p:ext uri="{BB962C8B-B14F-4D97-AF65-F5344CB8AC3E}">
        <p14:creationId xmlns:p14="http://schemas.microsoft.com/office/powerpoint/2010/main" val="3204961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905000"/>
            <a:ext cx="4724400" cy="3048000"/>
          </a:xfrm>
        </p:spPr>
        <p:txBody>
          <a:bodyPr>
            <a:noAutofit/>
          </a:bodyPr>
          <a:lstStyle/>
          <a:p>
            <a:pPr algn="ctr"/>
            <a:r>
              <a:rPr lang="en-US" sz="3600" b="1" u="sng" dirty="0"/>
              <a:t>Floor warden to brief the staff members regarding do’s &amp; don’ts in advance </a:t>
            </a:r>
          </a:p>
        </p:txBody>
      </p:sp>
      <p:pic>
        <p:nvPicPr>
          <p:cNvPr id="9" name="Picture 8" descr="megaphone-over-white-background.jpg"/>
          <p:cNvPicPr>
            <a:picLocks noChangeAspect="1"/>
          </p:cNvPicPr>
          <p:nvPr/>
        </p:nvPicPr>
        <p:blipFill>
          <a:blip r:embed="rId2" cstate="print"/>
          <a:stretch>
            <a:fillRect/>
          </a:stretch>
        </p:blipFill>
        <p:spPr>
          <a:xfrm>
            <a:off x="5334000" y="1961388"/>
            <a:ext cx="2934586" cy="2839212"/>
          </a:xfrm>
          <a:prstGeom prst="rect">
            <a:avLst/>
          </a:prstGeom>
        </p:spPr>
      </p:pic>
    </p:spTree>
    <p:extLst>
      <p:ext uri="{BB962C8B-B14F-4D97-AF65-F5344CB8AC3E}">
        <p14:creationId xmlns:p14="http://schemas.microsoft.com/office/powerpoint/2010/main" val="3750892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467600" cy="731838"/>
          </a:xfrm>
        </p:spPr>
        <p:txBody>
          <a:bodyPr>
            <a:normAutofit fontScale="90000"/>
          </a:bodyPr>
          <a:lstStyle/>
          <a:p>
            <a:r>
              <a:rPr lang="en-US" b="1" u="sng" dirty="0"/>
              <a:t>Do Not Use Lift</a:t>
            </a:r>
          </a:p>
        </p:txBody>
      </p:sp>
      <p:pic>
        <p:nvPicPr>
          <p:cNvPr id="5" name="Picture 4" descr="An elevator with red ribbons on the wall&#10;&#10;AI-generated content may be incorrect.">
            <a:extLst>
              <a:ext uri="{FF2B5EF4-FFF2-40B4-BE49-F238E27FC236}">
                <a16:creationId xmlns:a16="http://schemas.microsoft.com/office/drawing/2014/main" id="{D72A7350-38D7-6202-B0DD-34044DE0CB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1400" y="2781300"/>
            <a:ext cx="5181600" cy="3886200"/>
          </a:xfrm>
          <a:prstGeom prst="rect">
            <a:avLst/>
          </a:prstGeom>
        </p:spPr>
      </p:pic>
      <p:pic>
        <p:nvPicPr>
          <p:cNvPr id="4" name="Content Placeholder 3" descr="lift.jpg"/>
          <p:cNvPicPr>
            <a:picLocks noGrp="1" noChangeAspect="1"/>
          </p:cNvPicPr>
          <p:nvPr>
            <p:ph sz="quarter" idx="1"/>
          </p:nvPr>
        </p:nvPicPr>
        <p:blipFill>
          <a:blip r:embed="rId3"/>
          <a:stretch>
            <a:fillRect/>
          </a:stretch>
        </p:blipFill>
        <p:spPr>
          <a:xfrm>
            <a:off x="533400" y="914400"/>
            <a:ext cx="3733800" cy="3733800"/>
          </a:xfrm>
        </p:spPr>
      </p:pic>
      <p:cxnSp>
        <p:nvCxnSpPr>
          <p:cNvPr id="7" name="Straight Connector 6">
            <a:extLst>
              <a:ext uri="{FF2B5EF4-FFF2-40B4-BE49-F238E27FC236}">
                <a16:creationId xmlns:a16="http://schemas.microsoft.com/office/drawing/2014/main" id="{96D3C834-FE89-80A4-6EBA-DF39FD7C85A0}"/>
              </a:ext>
            </a:extLst>
          </p:cNvPr>
          <p:cNvCxnSpPr/>
          <p:nvPr/>
        </p:nvCxnSpPr>
        <p:spPr>
          <a:xfrm flipH="1">
            <a:off x="5715000" y="4811210"/>
            <a:ext cx="533400" cy="4572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945F16A-3B56-568F-E5D8-C540BAEA4803}"/>
              </a:ext>
            </a:extLst>
          </p:cNvPr>
          <p:cNvCxnSpPr>
            <a:cxnSpLocks/>
          </p:cNvCxnSpPr>
          <p:nvPr/>
        </p:nvCxnSpPr>
        <p:spPr>
          <a:xfrm>
            <a:off x="5715000" y="4811210"/>
            <a:ext cx="516038" cy="42633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499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467600" cy="731838"/>
          </a:xfrm>
        </p:spPr>
        <p:txBody>
          <a:bodyPr>
            <a:normAutofit fontScale="90000"/>
          </a:bodyPr>
          <a:lstStyle/>
          <a:p>
            <a:r>
              <a:rPr lang="en-US" b="1" u="sng" dirty="0"/>
              <a:t>Follow KELUAR Signs</a:t>
            </a:r>
          </a:p>
        </p:txBody>
      </p:sp>
      <p:pic>
        <p:nvPicPr>
          <p:cNvPr id="7" name="Picture 6" descr="A door with a sign on it&#10;&#10;AI-generated content may be incorrect.">
            <a:extLst>
              <a:ext uri="{FF2B5EF4-FFF2-40B4-BE49-F238E27FC236}">
                <a16:creationId xmlns:a16="http://schemas.microsoft.com/office/drawing/2014/main" id="{40F43A6F-A170-F4EA-AEB2-9B4D686D50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1290577"/>
            <a:ext cx="3429000" cy="4557757"/>
          </a:xfrm>
          <a:prstGeom prst="rect">
            <a:avLst/>
          </a:prstGeom>
        </p:spPr>
      </p:pic>
      <p:pic>
        <p:nvPicPr>
          <p:cNvPr id="9" name="Picture 8" descr="A door with a sign above it&#10;&#10;AI-generated content may be incorrect.">
            <a:extLst>
              <a:ext uri="{FF2B5EF4-FFF2-40B4-BE49-F238E27FC236}">
                <a16:creationId xmlns:a16="http://schemas.microsoft.com/office/drawing/2014/main" id="{BC0CF0FA-2FD0-D4B8-E588-6704F41A58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1290576"/>
            <a:ext cx="3429000" cy="4557757"/>
          </a:xfrm>
          <a:prstGeom prst="rect">
            <a:avLst/>
          </a:prstGeom>
        </p:spPr>
      </p:pic>
    </p:spTree>
    <p:extLst>
      <p:ext uri="{BB962C8B-B14F-4D97-AF65-F5344CB8AC3E}">
        <p14:creationId xmlns:p14="http://schemas.microsoft.com/office/powerpoint/2010/main" val="2737730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Building Evacuation Using Stairways</a:t>
            </a:r>
          </a:p>
        </p:txBody>
      </p:sp>
      <p:pic>
        <p:nvPicPr>
          <p:cNvPr id="9" name="Picture 8" descr="A staircase with a metal railing&#10;&#10;AI-generated content may be incorrect.">
            <a:extLst>
              <a:ext uri="{FF2B5EF4-FFF2-40B4-BE49-F238E27FC236}">
                <a16:creationId xmlns:a16="http://schemas.microsoft.com/office/drawing/2014/main" id="{F0F4461D-077E-31FD-210A-A88A94586C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2209800"/>
            <a:ext cx="3267730" cy="4343400"/>
          </a:xfrm>
          <a:prstGeom prst="rect">
            <a:avLst/>
          </a:prstGeom>
        </p:spPr>
      </p:pic>
      <p:pic>
        <p:nvPicPr>
          <p:cNvPr id="11" name="Picture 10" descr="A staircase with a potted plant in it&#10;&#10;AI-generated content may be incorrect.">
            <a:extLst>
              <a:ext uri="{FF2B5EF4-FFF2-40B4-BE49-F238E27FC236}">
                <a16:creationId xmlns:a16="http://schemas.microsoft.com/office/drawing/2014/main" id="{C94B3E0D-EE80-59DA-3BE0-79D9DCBAB0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1371600"/>
            <a:ext cx="4572000" cy="3439715"/>
          </a:xfrm>
          <a:prstGeom prst="rect">
            <a:avLst/>
          </a:prstGeom>
        </p:spPr>
      </p:pic>
      <p:sp>
        <p:nvSpPr>
          <p:cNvPr id="12" name="Subtitle 2">
            <a:extLst>
              <a:ext uri="{FF2B5EF4-FFF2-40B4-BE49-F238E27FC236}">
                <a16:creationId xmlns:a16="http://schemas.microsoft.com/office/drawing/2014/main" id="{22560C45-6351-ACD8-7407-99C6B3D512A8}"/>
              </a:ext>
            </a:extLst>
          </p:cNvPr>
          <p:cNvSpPr txBox="1">
            <a:spLocks/>
          </p:cNvSpPr>
          <p:nvPr/>
        </p:nvSpPr>
        <p:spPr>
          <a:xfrm>
            <a:off x="838200" y="4876800"/>
            <a:ext cx="3267730" cy="457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dirty="0"/>
              <a:t>The Cruze Front Stairway</a:t>
            </a:r>
          </a:p>
        </p:txBody>
      </p:sp>
      <p:sp>
        <p:nvSpPr>
          <p:cNvPr id="13" name="Subtitle 2">
            <a:extLst>
              <a:ext uri="{FF2B5EF4-FFF2-40B4-BE49-F238E27FC236}">
                <a16:creationId xmlns:a16="http://schemas.microsoft.com/office/drawing/2014/main" id="{C0A22644-26E3-9738-3AB9-E16B6133DD55}"/>
              </a:ext>
            </a:extLst>
          </p:cNvPr>
          <p:cNvSpPr txBox="1">
            <a:spLocks/>
          </p:cNvSpPr>
          <p:nvPr/>
        </p:nvSpPr>
        <p:spPr>
          <a:xfrm>
            <a:off x="5334000" y="1752600"/>
            <a:ext cx="3267730" cy="457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dirty="0"/>
              <a:t>The Cruze Back Stairway</a:t>
            </a:r>
          </a:p>
        </p:txBody>
      </p:sp>
    </p:spTree>
    <p:extLst>
      <p:ext uri="{BB962C8B-B14F-4D97-AF65-F5344CB8AC3E}">
        <p14:creationId xmlns:p14="http://schemas.microsoft.com/office/powerpoint/2010/main" val="26303689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4495800" cy="609600"/>
          </a:xfrm>
        </p:spPr>
        <p:txBody>
          <a:bodyPr>
            <a:normAutofit fontScale="90000"/>
          </a:bodyPr>
          <a:lstStyle/>
          <a:p>
            <a:r>
              <a:rPr lang="en-US" b="1" u="sng" dirty="0"/>
              <a:t>In Staircase </a:t>
            </a:r>
          </a:p>
        </p:txBody>
      </p:sp>
      <p:sp>
        <p:nvSpPr>
          <p:cNvPr id="7" name="Content Placeholder 2"/>
          <p:cNvSpPr txBox="1">
            <a:spLocks/>
          </p:cNvSpPr>
          <p:nvPr/>
        </p:nvSpPr>
        <p:spPr>
          <a:xfrm>
            <a:off x="5927770" y="660722"/>
            <a:ext cx="3235035" cy="2057400"/>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3"/>
              </a:buClr>
              <a:buSzPct val="70000"/>
              <a:buFont typeface="Wingdings" pitchFamily="2" charset="2"/>
              <a:buChar char=""/>
              <a:tabLst/>
              <a:defRPr/>
            </a:pPr>
            <a:r>
              <a:rPr kumimoji="0" lang="en-US" sz="2200" b="0" i="0" u="none" strike="noStrike" kern="1200" cap="none" spc="0" normalizeH="0" baseline="0" noProof="0" dirty="0">
                <a:ln>
                  <a:noFill/>
                </a:ln>
                <a:solidFill>
                  <a:schemeClr val="tx1"/>
                </a:solidFill>
                <a:effectLst/>
                <a:uLnTx/>
                <a:uFillTx/>
                <a:latin typeface="Trebuchet MS" pitchFamily="34" charset="0"/>
                <a:ea typeface="+mn-ea"/>
                <a:cs typeface="+mn-cs"/>
              </a:rPr>
              <a:t>Move in single </a:t>
            </a:r>
            <a:r>
              <a:rPr lang="en-US" sz="2200" dirty="0">
                <a:latin typeface="Trebuchet MS" pitchFamily="34" charset="0"/>
              </a:rPr>
              <a:t>f</a:t>
            </a:r>
            <a:r>
              <a:rPr kumimoji="0" lang="en-US" sz="2200" b="0" i="0" u="none" strike="noStrike" kern="1200" cap="none" spc="0" normalizeH="0" baseline="0" noProof="0" dirty="0" err="1">
                <a:ln>
                  <a:noFill/>
                </a:ln>
                <a:solidFill>
                  <a:schemeClr val="tx1"/>
                </a:solidFill>
                <a:effectLst/>
                <a:uLnTx/>
                <a:uFillTx/>
                <a:latin typeface="Trebuchet MS" pitchFamily="34" charset="0"/>
                <a:ea typeface="+mn-ea"/>
                <a:cs typeface="+mn-cs"/>
              </a:rPr>
              <a:t>ile</a:t>
            </a:r>
            <a:r>
              <a:rPr kumimoji="0" lang="en-US" sz="2200" b="0" i="0" u="none" strike="noStrike" kern="1200" cap="none" spc="0" normalizeH="0" baseline="0" noProof="0" dirty="0">
                <a:ln>
                  <a:noFill/>
                </a:ln>
                <a:solidFill>
                  <a:schemeClr val="tx1"/>
                </a:solidFill>
                <a:effectLst/>
                <a:uLnTx/>
                <a:uFillTx/>
                <a:latin typeface="Trebuchet MS" pitchFamily="34" charset="0"/>
                <a:ea typeface="+mn-ea"/>
                <a:cs typeface="+mn-cs"/>
              </a:rPr>
              <a:t>.</a:t>
            </a:r>
          </a:p>
          <a:p>
            <a:pPr marL="274320" marR="0" lvl="0" indent="-274320" algn="l" defTabSz="914400" rtl="0" eaLnBrk="1" fontAlgn="auto" latinLnBrk="0" hangingPunct="1">
              <a:lnSpc>
                <a:spcPct val="100000"/>
              </a:lnSpc>
              <a:spcBef>
                <a:spcPts val="600"/>
              </a:spcBef>
              <a:spcAft>
                <a:spcPts val="0"/>
              </a:spcAft>
              <a:buClr>
                <a:schemeClr val="accent3"/>
              </a:buClr>
              <a:buSzPct val="70000"/>
              <a:buFont typeface="Wingdings" pitchFamily="2" charset="2"/>
              <a:buChar char=""/>
              <a:tabLst/>
              <a:defRPr/>
            </a:pPr>
            <a:r>
              <a:rPr lang="en-US" sz="2200" dirty="0">
                <a:latin typeface="Trebuchet MS" pitchFamily="34" charset="0"/>
              </a:rPr>
              <a:t>Keep on either side.</a:t>
            </a:r>
          </a:p>
          <a:p>
            <a:pPr marL="274320" marR="0" lvl="0" indent="-274320" algn="l" defTabSz="914400" rtl="0" eaLnBrk="1" fontAlgn="auto" latinLnBrk="0" hangingPunct="1">
              <a:lnSpc>
                <a:spcPct val="100000"/>
              </a:lnSpc>
              <a:spcBef>
                <a:spcPts val="600"/>
              </a:spcBef>
              <a:spcAft>
                <a:spcPts val="0"/>
              </a:spcAft>
              <a:buClr>
                <a:schemeClr val="accent3"/>
              </a:buClr>
              <a:buSzPct val="70000"/>
              <a:buFont typeface="Wingdings" pitchFamily="2" charset="2"/>
              <a:buChar char=""/>
              <a:tabLst/>
              <a:defRPr/>
            </a:pPr>
            <a:r>
              <a:rPr kumimoji="0" lang="en-US" sz="2200" b="0" i="0" u="none" strike="noStrike" kern="1200" cap="none" spc="0" normalizeH="0" baseline="0" noProof="0" dirty="0">
                <a:ln>
                  <a:noFill/>
                </a:ln>
                <a:solidFill>
                  <a:schemeClr val="tx1"/>
                </a:solidFill>
                <a:effectLst/>
                <a:uLnTx/>
                <a:uFillTx/>
                <a:latin typeface="Trebuchet MS" pitchFamily="34" charset="0"/>
                <a:ea typeface="+mn-ea"/>
                <a:cs typeface="+mn-cs"/>
              </a:rPr>
              <a:t>Do not </a:t>
            </a:r>
            <a:r>
              <a:rPr lang="en-US" sz="2200" dirty="0">
                <a:latin typeface="Trebuchet MS" pitchFamily="34" charset="0"/>
              </a:rPr>
              <a:t>o</a:t>
            </a:r>
            <a:r>
              <a:rPr kumimoji="0" lang="en-US" sz="2200" b="0" i="0" u="none" strike="noStrike" kern="1200" cap="none" spc="0" normalizeH="0" baseline="0" noProof="0" dirty="0" err="1">
                <a:ln>
                  <a:noFill/>
                </a:ln>
                <a:solidFill>
                  <a:schemeClr val="tx1"/>
                </a:solidFill>
                <a:effectLst/>
                <a:uLnTx/>
                <a:uFillTx/>
                <a:latin typeface="Trebuchet MS" pitchFamily="34" charset="0"/>
                <a:ea typeface="+mn-ea"/>
                <a:cs typeface="+mn-cs"/>
              </a:rPr>
              <a:t>vertake</a:t>
            </a:r>
            <a:r>
              <a:rPr kumimoji="0" lang="en-US" sz="2200" b="0" i="0" u="none" strike="noStrike" kern="1200" cap="none" spc="0" normalizeH="0" baseline="0" noProof="0" dirty="0">
                <a:ln>
                  <a:noFill/>
                </a:ln>
                <a:solidFill>
                  <a:schemeClr val="tx1"/>
                </a:solidFill>
                <a:effectLst/>
                <a:uLnTx/>
                <a:uFillTx/>
                <a:latin typeface="Trebuchet MS" pitchFamily="34" charset="0"/>
                <a:ea typeface="+mn-ea"/>
                <a:cs typeface="+mn-cs"/>
              </a:rPr>
              <a:t>.</a:t>
            </a:r>
          </a:p>
          <a:p>
            <a:pPr marL="274320" marR="0" lvl="0" indent="-274320" algn="l" defTabSz="914400" rtl="0" eaLnBrk="1" fontAlgn="auto" latinLnBrk="0" hangingPunct="1">
              <a:lnSpc>
                <a:spcPct val="100000"/>
              </a:lnSpc>
              <a:spcBef>
                <a:spcPts val="600"/>
              </a:spcBef>
              <a:spcAft>
                <a:spcPts val="0"/>
              </a:spcAft>
              <a:buClr>
                <a:schemeClr val="accent3"/>
              </a:buClr>
              <a:buSzPct val="70000"/>
              <a:buFont typeface="Wingdings" pitchFamily="2" charset="2"/>
              <a:buChar char=""/>
              <a:tabLst/>
              <a:defRPr/>
            </a:pPr>
            <a:r>
              <a:rPr lang="en-US" sz="2200" dirty="0">
                <a:latin typeface="Trebuchet MS" pitchFamily="34" charset="0"/>
              </a:rPr>
              <a:t>Help the needy.</a:t>
            </a:r>
            <a:endParaRPr kumimoji="0" lang="en-US" sz="2200" b="0" i="0" u="none" strike="noStrike" kern="1200" cap="none" spc="0" normalizeH="0" baseline="0" noProof="0" dirty="0">
              <a:ln>
                <a:noFill/>
              </a:ln>
              <a:solidFill>
                <a:schemeClr val="tx1"/>
              </a:solidFill>
              <a:effectLst/>
              <a:uLnTx/>
              <a:uFillTx/>
              <a:latin typeface="Trebuchet MS" pitchFamily="34" charset="0"/>
              <a:ea typeface="+mn-ea"/>
              <a:cs typeface="+mn-cs"/>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05737" y="838200"/>
            <a:ext cx="2732525" cy="3962400"/>
          </a:xfrm>
        </p:spPr>
      </p:pic>
      <p:pic>
        <p:nvPicPr>
          <p:cNvPr id="3" name="Picture 2">
            <a:extLst>
              <a:ext uri="{FF2B5EF4-FFF2-40B4-BE49-F238E27FC236}">
                <a16:creationId xmlns:a16="http://schemas.microsoft.com/office/drawing/2014/main" id="{5ABC1E34-0D6C-D64D-5083-C74A1D1968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438400"/>
            <a:ext cx="2788356" cy="3962400"/>
          </a:xfrm>
          <a:prstGeom prst="rect">
            <a:avLst/>
          </a:prstGeom>
        </p:spPr>
      </p:pic>
      <p:sp>
        <p:nvSpPr>
          <p:cNvPr id="5" name="Subtitle 2">
            <a:extLst>
              <a:ext uri="{FF2B5EF4-FFF2-40B4-BE49-F238E27FC236}">
                <a16:creationId xmlns:a16="http://schemas.microsoft.com/office/drawing/2014/main" id="{62AA27AF-8BB4-F757-1A5C-861F5D6093DE}"/>
              </a:ext>
            </a:extLst>
          </p:cNvPr>
          <p:cNvSpPr txBox="1">
            <a:spLocks/>
          </p:cNvSpPr>
          <p:nvPr/>
        </p:nvSpPr>
        <p:spPr>
          <a:xfrm>
            <a:off x="430071" y="889322"/>
            <a:ext cx="2568855" cy="1600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200" dirty="0"/>
              <a:t>Building occupants evacuating the building via the staircase.</a:t>
            </a:r>
          </a:p>
        </p:txBody>
      </p:sp>
    </p:spTree>
    <p:extLst>
      <p:ext uri="{BB962C8B-B14F-4D97-AF65-F5344CB8AC3E}">
        <p14:creationId xmlns:p14="http://schemas.microsoft.com/office/powerpoint/2010/main" val="24866749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4495800" cy="609600"/>
          </a:xfrm>
        </p:spPr>
        <p:txBody>
          <a:bodyPr>
            <a:normAutofit fontScale="90000"/>
          </a:bodyPr>
          <a:lstStyle/>
          <a:p>
            <a:r>
              <a:rPr lang="en-US" b="1" u="sng" dirty="0"/>
              <a:t>In Staircase </a:t>
            </a:r>
          </a:p>
        </p:txBody>
      </p:sp>
      <p:pic>
        <p:nvPicPr>
          <p:cNvPr id="11" name="Content Placeholder 10" descr="f2c04d82-e067-4270-acab-20394e5a6140.JPG"/>
          <p:cNvPicPr>
            <a:picLocks noGrp="1" noChangeAspect="1"/>
          </p:cNvPicPr>
          <p:nvPr>
            <p:ph sz="quarter" idx="1"/>
          </p:nvPr>
        </p:nvPicPr>
        <p:blipFill>
          <a:blip r:embed="rId2"/>
          <a:stretch>
            <a:fillRect/>
          </a:stretch>
        </p:blipFill>
        <p:spPr>
          <a:xfrm>
            <a:off x="3505200" y="1295400"/>
            <a:ext cx="5201619" cy="4114800"/>
          </a:xfrm>
        </p:spPr>
      </p:pic>
      <p:pic>
        <p:nvPicPr>
          <p:cNvPr id="12" name="Picture 11" descr="no.png"/>
          <p:cNvPicPr>
            <a:picLocks noChangeAspect="1"/>
          </p:cNvPicPr>
          <p:nvPr/>
        </p:nvPicPr>
        <p:blipFill>
          <a:blip r:embed="rId3"/>
          <a:stretch>
            <a:fillRect/>
          </a:stretch>
        </p:blipFill>
        <p:spPr>
          <a:xfrm>
            <a:off x="381000" y="1981200"/>
            <a:ext cx="3250794" cy="3250794"/>
          </a:xfrm>
          <a:prstGeom prst="rect">
            <a:avLst/>
          </a:prstGeom>
        </p:spPr>
      </p:pic>
      <p:sp>
        <p:nvSpPr>
          <p:cNvPr id="3" name="TextBox 2"/>
          <p:cNvSpPr txBox="1"/>
          <p:nvPr/>
        </p:nvSpPr>
        <p:spPr>
          <a:xfrm>
            <a:off x="3470564" y="5502295"/>
            <a:ext cx="5334000" cy="830997"/>
          </a:xfrm>
          <a:prstGeom prst="rect">
            <a:avLst/>
          </a:prstGeom>
          <a:noFill/>
        </p:spPr>
        <p:txBody>
          <a:bodyPr wrap="square" rtlCol="0">
            <a:spAutoFit/>
          </a:bodyPr>
          <a:lstStyle/>
          <a:p>
            <a:r>
              <a:rPr lang="en-US" sz="2400" dirty="0"/>
              <a:t>Do not take your time to go down the staircase – be hasty even it is a drill.</a:t>
            </a:r>
          </a:p>
        </p:txBody>
      </p:sp>
    </p:spTree>
    <p:extLst>
      <p:ext uri="{BB962C8B-B14F-4D97-AF65-F5344CB8AC3E}">
        <p14:creationId xmlns:p14="http://schemas.microsoft.com/office/powerpoint/2010/main" val="12196094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FD1BEC-57F1-AB3C-8F89-71303CB75CF0}"/>
              </a:ext>
            </a:extLst>
          </p:cNvPr>
          <p:cNvSpPr txBox="1"/>
          <p:nvPr/>
        </p:nvSpPr>
        <p:spPr>
          <a:xfrm>
            <a:off x="1066800" y="228600"/>
            <a:ext cx="6858000" cy="2246769"/>
          </a:xfrm>
          <a:prstGeom prst="rect">
            <a:avLst/>
          </a:prstGeom>
          <a:noFill/>
        </p:spPr>
        <p:txBody>
          <a:bodyPr wrap="square">
            <a:spAutoFit/>
          </a:bodyPr>
          <a:lstStyle/>
          <a:p>
            <a:pPr algn="ctr"/>
            <a:r>
              <a:rPr lang="en-US" sz="2800" b="1" dirty="0"/>
              <a:t>UPON HEARING THE EVACUATION ALARM, QUICKLY GO TO YOUR DESIGNATED ASSEMBLY POINT, LOOK FOR YOUR FLOOR WARDEN AND GET YOUR ATTENDANCE DONE ON THE HEADCOUNT LIST </a:t>
            </a:r>
            <a:r>
              <a:rPr lang="en-US" b="1" dirty="0"/>
              <a:t> </a:t>
            </a:r>
            <a:endParaRPr lang="en-MY" dirty="0"/>
          </a:p>
        </p:txBody>
      </p:sp>
      <p:pic>
        <p:nvPicPr>
          <p:cNvPr id="7" name="Picture 6" descr="A person writing on a paper&#10;&#10;AI-generated content may be incorrect.">
            <a:extLst>
              <a:ext uri="{FF2B5EF4-FFF2-40B4-BE49-F238E27FC236}">
                <a16:creationId xmlns:a16="http://schemas.microsoft.com/office/drawing/2014/main" id="{3AC6E008-BE7D-4B04-7936-C23A24F78B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7900" y="2641670"/>
            <a:ext cx="4648200" cy="3481924"/>
          </a:xfrm>
          <a:prstGeom prst="rect">
            <a:avLst/>
          </a:prstGeom>
        </p:spPr>
      </p:pic>
    </p:spTree>
    <p:extLst>
      <p:ext uri="{BB962C8B-B14F-4D97-AF65-F5344CB8AC3E}">
        <p14:creationId xmlns:p14="http://schemas.microsoft.com/office/powerpoint/2010/main" val="12287752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F6F72-317C-D180-32B0-76168F413E2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968ABA4-5360-164F-1A3E-57C25D1F5123}"/>
              </a:ext>
            </a:extLst>
          </p:cNvPr>
          <p:cNvSpPr txBox="1"/>
          <p:nvPr/>
        </p:nvSpPr>
        <p:spPr>
          <a:xfrm>
            <a:off x="1066800" y="228600"/>
            <a:ext cx="7391400" cy="1384995"/>
          </a:xfrm>
          <a:prstGeom prst="rect">
            <a:avLst/>
          </a:prstGeom>
          <a:noFill/>
        </p:spPr>
        <p:txBody>
          <a:bodyPr wrap="square">
            <a:spAutoFit/>
          </a:bodyPr>
          <a:lstStyle/>
          <a:p>
            <a:pPr algn="ctr"/>
            <a:r>
              <a:rPr lang="en-US" sz="2800" b="1" dirty="0">
                <a:solidFill>
                  <a:srgbClr val="FF0000"/>
                </a:solidFill>
              </a:rPr>
              <a:t>NOTE: </a:t>
            </a:r>
          </a:p>
          <a:p>
            <a:pPr algn="ctr"/>
            <a:r>
              <a:rPr lang="en-US" sz="2800" b="1" dirty="0">
                <a:solidFill>
                  <a:srgbClr val="FF0000"/>
                </a:solidFill>
              </a:rPr>
              <a:t>THE EVACUATION ALARM BELL WILL NOT STOP </a:t>
            </a:r>
          </a:p>
          <a:p>
            <a:pPr algn="ctr"/>
            <a:r>
              <a:rPr lang="en-US" sz="2800" b="1" dirty="0">
                <a:solidFill>
                  <a:srgbClr val="FF0000"/>
                </a:solidFill>
              </a:rPr>
              <a:t>IF THE HEADCOUNT LIST IS NOT COMPLETED.</a:t>
            </a:r>
            <a:r>
              <a:rPr lang="en-US" b="1" dirty="0">
                <a:solidFill>
                  <a:srgbClr val="FF0000"/>
                </a:solidFill>
              </a:rPr>
              <a:t> </a:t>
            </a:r>
            <a:endParaRPr lang="en-MY" dirty="0">
              <a:solidFill>
                <a:srgbClr val="FF0000"/>
              </a:solidFill>
            </a:endParaRPr>
          </a:p>
        </p:txBody>
      </p:sp>
      <p:pic>
        <p:nvPicPr>
          <p:cNvPr id="3" name="Picture 2" descr="A fire extinguisher on a wall&#10;&#10;AI-generated content may be incorrect.">
            <a:extLst>
              <a:ext uri="{FF2B5EF4-FFF2-40B4-BE49-F238E27FC236}">
                <a16:creationId xmlns:a16="http://schemas.microsoft.com/office/drawing/2014/main" id="{35922FC3-DF7E-CE0C-A4A6-67032A4DF6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800" y="1752600"/>
            <a:ext cx="3494187" cy="4644403"/>
          </a:xfrm>
          <a:prstGeom prst="rect">
            <a:avLst/>
          </a:prstGeom>
        </p:spPr>
      </p:pic>
      <p:sp>
        <p:nvSpPr>
          <p:cNvPr id="4" name="TextBox 3">
            <a:extLst>
              <a:ext uri="{FF2B5EF4-FFF2-40B4-BE49-F238E27FC236}">
                <a16:creationId xmlns:a16="http://schemas.microsoft.com/office/drawing/2014/main" id="{099E20A1-402F-7E84-14CA-5F4E533EF732}"/>
              </a:ext>
            </a:extLst>
          </p:cNvPr>
          <p:cNvSpPr txBox="1"/>
          <p:nvPr/>
        </p:nvSpPr>
        <p:spPr>
          <a:xfrm>
            <a:off x="6248400" y="1829980"/>
            <a:ext cx="1676400" cy="523220"/>
          </a:xfrm>
          <a:prstGeom prst="rect">
            <a:avLst/>
          </a:prstGeom>
          <a:noFill/>
        </p:spPr>
        <p:txBody>
          <a:bodyPr wrap="square" rtlCol="0">
            <a:spAutoFit/>
          </a:bodyPr>
          <a:lstStyle/>
          <a:p>
            <a:r>
              <a:rPr lang="en-MY" sz="2800" dirty="0"/>
              <a:t>Alarm Bell</a:t>
            </a:r>
          </a:p>
        </p:txBody>
      </p:sp>
      <p:cxnSp>
        <p:nvCxnSpPr>
          <p:cNvPr id="8" name="Straight Arrow Connector 7">
            <a:extLst>
              <a:ext uri="{FF2B5EF4-FFF2-40B4-BE49-F238E27FC236}">
                <a16:creationId xmlns:a16="http://schemas.microsoft.com/office/drawing/2014/main" id="{CC0B25B8-B731-D946-77D7-4EB9B5DCDE6D}"/>
              </a:ext>
            </a:extLst>
          </p:cNvPr>
          <p:cNvCxnSpPr>
            <a:stCxn id="4" idx="1"/>
          </p:cNvCxnSpPr>
          <p:nvPr/>
        </p:nvCxnSpPr>
        <p:spPr>
          <a:xfrm flipH="1">
            <a:off x="5257800" y="2091590"/>
            <a:ext cx="990600" cy="1182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3FF0FBF-3B01-E4AD-A4CF-1465E742556A}"/>
              </a:ext>
            </a:extLst>
          </p:cNvPr>
          <p:cNvSpPr txBox="1"/>
          <p:nvPr/>
        </p:nvSpPr>
        <p:spPr>
          <a:xfrm>
            <a:off x="6242613" y="4876800"/>
            <a:ext cx="2209800" cy="1015663"/>
          </a:xfrm>
          <a:prstGeom prst="rect">
            <a:avLst/>
          </a:prstGeom>
          <a:noFill/>
        </p:spPr>
        <p:txBody>
          <a:bodyPr wrap="square" rtlCol="0">
            <a:spAutoFit/>
          </a:bodyPr>
          <a:lstStyle/>
          <a:p>
            <a:r>
              <a:rPr lang="en-MY" sz="2000" dirty="0"/>
              <a:t>Do get your head count attendance done quickly.</a:t>
            </a:r>
          </a:p>
        </p:txBody>
      </p:sp>
    </p:spTree>
    <p:extLst>
      <p:ext uri="{BB962C8B-B14F-4D97-AF65-F5344CB8AC3E}">
        <p14:creationId xmlns:p14="http://schemas.microsoft.com/office/powerpoint/2010/main" val="2207181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Emergency Situations</a:t>
            </a:r>
          </a:p>
        </p:txBody>
      </p:sp>
      <p:sp>
        <p:nvSpPr>
          <p:cNvPr id="3" name="Subtitle 2"/>
          <p:cNvSpPr>
            <a:spLocks noGrp="1"/>
          </p:cNvSpPr>
          <p:nvPr>
            <p:ph type="subTitle" idx="1"/>
          </p:nvPr>
        </p:nvSpPr>
        <p:spPr>
          <a:xfrm>
            <a:off x="1066800" y="1219200"/>
            <a:ext cx="7696200" cy="3276600"/>
          </a:xfrm>
        </p:spPr>
        <p:txBody>
          <a:bodyPr>
            <a:normAutofit/>
          </a:bodyPr>
          <a:lstStyle/>
          <a:p>
            <a:pPr marL="514350" indent="-514350" algn="l">
              <a:buAutoNum type="arabicPeriod"/>
            </a:pPr>
            <a:r>
              <a:rPr lang="en-US" sz="2800" dirty="0">
                <a:solidFill>
                  <a:schemeClr val="tx1"/>
                </a:solidFill>
              </a:rPr>
              <a:t>Fire Emergency.</a:t>
            </a:r>
          </a:p>
          <a:p>
            <a:pPr marL="514350" indent="-514350" algn="l">
              <a:buAutoNum type="arabicPeriod"/>
            </a:pPr>
            <a:r>
              <a:rPr lang="en-US" sz="2800" dirty="0">
                <a:solidFill>
                  <a:schemeClr val="tx1"/>
                </a:solidFill>
              </a:rPr>
              <a:t>Earthquake Emergency.</a:t>
            </a:r>
          </a:p>
          <a:p>
            <a:pPr marL="514350" indent="-514350" algn="l">
              <a:buAutoNum type="arabicPeriod"/>
            </a:pPr>
            <a:r>
              <a:rPr lang="en-US" sz="2800" dirty="0">
                <a:solidFill>
                  <a:schemeClr val="tx1"/>
                </a:solidFill>
              </a:rPr>
              <a:t>Bomb Threat Emergency.</a:t>
            </a:r>
          </a:p>
          <a:p>
            <a:pPr marL="514350" indent="-514350" algn="l">
              <a:buFont typeface="Arial" pitchFamily="34" charset="0"/>
              <a:buAutoNum type="arabicPeriod"/>
            </a:pPr>
            <a:r>
              <a:rPr lang="en-US" sz="2800" dirty="0">
                <a:solidFill>
                  <a:schemeClr val="tx1"/>
                </a:solidFill>
              </a:rPr>
              <a:t>Hazardous Materials &amp; Gas Leak Emergency.</a:t>
            </a:r>
          </a:p>
          <a:p>
            <a:pPr marL="514350" indent="-514350" algn="l">
              <a:buAutoNum type="arabicPeriod"/>
            </a:pPr>
            <a:r>
              <a:rPr lang="en-US" sz="2800" dirty="0">
                <a:solidFill>
                  <a:schemeClr val="tx1"/>
                </a:solidFill>
              </a:rPr>
              <a:t>Serious Injury Emergency.</a:t>
            </a:r>
          </a:p>
          <a:p>
            <a:pPr marL="514350" indent="-514350" algn="l">
              <a:buAutoNum type="arabicPeriod"/>
            </a:pPr>
            <a:r>
              <a:rPr lang="en-US" sz="2800" dirty="0">
                <a:solidFill>
                  <a:schemeClr val="tx1"/>
                </a:solidFill>
              </a:rPr>
              <a:t>Evacuation of the Disabled During Emergency.</a:t>
            </a:r>
          </a:p>
          <a:p>
            <a:pPr marL="514350" indent="-514350" algn="l">
              <a:buAutoNum type="arabicPeriod"/>
            </a:pPr>
            <a:endParaRPr lang="en-US" sz="2800" dirty="0">
              <a:solidFill>
                <a:schemeClr val="tx1"/>
              </a:solidFill>
            </a:endParaRPr>
          </a:p>
        </p:txBody>
      </p:sp>
    </p:spTree>
    <p:extLst>
      <p:ext uri="{BB962C8B-B14F-4D97-AF65-F5344CB8AC3E}">
        <p14:creationId xmlns:p14="http://schemas.microsoft.com/office/powerpoint/2010/main" val="34048514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Last Fire Drill – Bomba Involvement</a:t>
            </a:r>
          </a:p>
        </p:txBody>
      </p:sp>
      <p:sp>
        <p:nvSpPr>
          <p:cNvPr id="8" name="Subtitle 2"/>
          <p:cNvSpPr>
            <a:spLocks noGrp="1"/>
          </p:cNvSpPr>
          <p:nvPr>
            <p:ph type="subTitle" idx="1"/>
          </p:nvPr>
        </p:nvSpPr>
        <p:spPr>
          <a:xfrm>
            <a:off x="3962400" y="2057400"/>
            <a:ext cx="3581400" cy="914400"/>
          </a:xfrm>
        </p:spPr>
        <p:txBody>
          <a:bodyPr>
            <a:normAutofit lnSpcReduction="10000"/>
          </a:bodyPr>
          <a:lstStyle/>
          <a:p>
            <a:pPr algn="l"/>
            <a:r>
              <a:rPr lang="en-US" sz="2000" dirty="0">
                <a:solidFill>
                  <a:schemeClr val="tx1"/>
                </a:solidFill>
              </a:rPr>
              <a:t>Bomba personnel giving ‘first aid’ treatment to a mock up ‘victim’.</a:t>
            </a:r>
          </a:p>
          <a:p>
            <a:pPr algn="l"/>
            <a:endParaRPr lang="en-US" sz="2000" dirty="0">
              <a:solidFill>
                <a:schemeClr val="tx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1447800"/>
            <a:ext cx="2895600" cy="44196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400" y="3124200"/>
            <a:ext cx="4343400" cy="2445355"/>
          </a:xfrm>
          <a:prstGeom prst="rect">
            <a:avLst/>
          </a:prstGeom>
        </p:spPr>
      </p:pic>
    </p:spTree>
    <p:extLst>
      <p:ext uri="{BB962C8B-B14F-4D97-AF65-F5344CB8AC3E}">
        <p14:creationId xmlns:p14="http://schemas.microsoft.com/office/powerpoint/2010/main" val="35134500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Fire Drill – Bomba Involvement</a:t>
            </a:r>
          </a:p>
        </p:txBody>
      </p:sp>
      <p:sp>
        <p:nvSpPr>
          <p:cNvPr id="8" name="Subtitle 2"/>
          <p:cNvSpPr>
            <a:spLocks noGrp="1"/>
          </p:cNvSpPr>
          <p:nvPr>
            <p:ph type="subTitle" idx="1"/>
          </p:nvPr>
        </p:nvSpPr>
        <p:spPr>
          <a:xfrm>
            <a:off x="4953000" y="1656179"/>
            <a:ext cx="3581400" cy="914400"/>
          </a:xfrm>
        </p:spPr>
        <p:txBody>
          <a:bodyPr>
            <a:normAutofit lnSpcReduction="10000"/>
          </a:bodyPr>
          <a:lstStyle/>
          <a:p>
            <a:pPr algn="l"/>
            <a:r>
              <a:rPr lang="en-US" sz="2000" dirty="0">
                <a:solidFill>
                  <a:schemeClr val="tx1"/>
                </a:solidFill>
              </a:rPr>
              <a:t>Bomba briefing Floor Wardens on the functions of the fire fighting vehicle.</a:t>
            </a:r>
          </a:p>
          <a:p>
            <a:pPr algn="l"/>
            <a:endParaRPr lang="en-US" sz="2000" dirty="0">
              <a:solidFill>
                <a:schemeClr val="tx1"/>
              </a:solidFill>
            </a:endParaRPr>
          </a:p>
          <a:p>
            <a:pPr algn="l"/>
            <a:endParaRPr lang="en-US" sz="2000" dirty="0">
              <a:solidFill>
                <a:schemeClr val="tx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05001"/>
            <a:ext cx="4495800" cy="253115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034107"/>
            <a:ext cx="4572000" cy="2574058"/>
          </a:xfrm>
          <a:prstGeom prst="rect">
            <a:avLst/>
          </a:prstGeom>
        </p:spPr>
      </p:pic>
    </p:spTree>
    <p:extLst>
      <p:ext uri="{BB962C8B-B14F-4D97-AF65-F5344CB8AC3E}">
        <p14:creationId xmlns:p14="http://schemas.microsoft.com/office/powerpoint/2010/main" val="27597340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71945" y="457200"/>
            <a:ext cx="7772400" cy="84137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err="1"/>
              <a:t>Bomba</a:t>
            </a:r>
            <a:r>
              <a:rPr lang="en-US" sz="3200" dirty="0"/>
              <a:t> Rescue Team</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444" y="1371599"/>
            <a:ext cx="6071755" cy="4047837"/>
          </a:xfrm>
          <a:prstGeom prst="rect">
            <a:avLst/>
          </a:prstGeom>
        </p:spPr>
      </p:pic>
    </p:spTree>
    <p:extLst>
      <p:ext uri="{BB962C8B-B14F-4D97-AF65-F5344CB8AC3E}">
        <p14:creationId xmlns:p14="http://schemas.microsoft.com/office/powerpoint/2010/main" val="12958517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6705600" cy="762000"/>
          </a:xfrm>
        </p:spPr>
        <p:txBody>
          <a:bodyPr>
            <a:noAutofit/>
          </a:bodyPr>
          <a:lstStyle/>
          <a:p>
            <a:pPr algn="ctr"/>
            <a:r>
              <a:rPr lang="en-US" sz="3600" b="1" dirty="0"/>
              <a:t>In the event of a fire……</a:t>
            </a:r>
          </a:p>
        </p:txBody>
      </p:sp>
      <p:sp>
        <p:nvSpPr>
          <p:cNvPr id="4" name="Content Placeholder 2"/>
          <p:cNvSpPr txBox="1">
            <a:spLocks/>
          </p:cNvSpPr>
          <p:nvPr/>
        </p:nvSpPr>
        <p:spPr>
          <a:xfrm>
            <a:off x="685800" y="1066800"/>
            <a:ext cx="7467600" cy="4873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spcBef>
                <a:spcPts val="0"/>
              </a:spcBef>
              <a:spcAft>
                <a:spcPts val="1200"/>
              </a:spcAft>
              <a:buAutoNum type="arabicParenR"/>
            </a:pPr>
            <a:r>
              <a:rPr lang="en-US" sz="2300" dirty="0">
                <a:solidFill>
                  <a:schemeClr val="tx1"/>
                </a:solidFill>
              </a:rPr>
              <a:t>A member of the Emergency Response Team (ERT) will activate the building fire alarm system. </a:t>
            </a:r>
          </a:p>
          <a:p>
            <a:pPr marL="457200" indent="-457200" algn="l">
              <a:spcBef>
                <a:spcPts val="0"/>
              </a:spcBef>
              <a:spcAft>
                <a:spcPts val="1200"/>
              </a:spcAft>
              <a:buFont typeface="Arial" pitchFamily="34" charset="0"/>
              <a:buAutoNum type="arabicParenR"/>
            </a:pPr>
            <a:r>
              <a:rPr lang="en-US" sz="2300" dirty="0">
                <a:solidFill>
                  <a:schemeClr val="tx1"/>
                </a:solidFill>
              </a:rPr>
              <a:t>You will hear the fire alarm bells ring continuously. </a:t>
            </a:r>
          </a:p>
          <a:p>
            <a:pPr marL="457200" indent="-457200" algn="l">
              <a:spcBef>
                <a:spcPts val="0"/>
              </a:spcBef>
              <a:spcAft>
                <a:spcPts val="1200"/>
              </a:spcAft>
              <a:buFont typeface="Arial" pitchFamily="34" charset="0"/>
              <a:buAutoNum type="arabicParenR"/>
            </a:pPr>
            <a:r>
              <a:rPr lang="en-US" sz="2300" dirty="0">
                <a:solidFill>
                  <a:schemeClr val="tx1"/>
                </a:solidFill>
              </a:rPr>
              <a:t>Wherever you are in the building, take the evacuation in a calm orderly manner, leaving all personal belongings behind.</a:t>
            </a:r>
            <a:endParaRPr lang="es-ES" sz="2300" dirty="0">
              <a:solidFill>
                <a:schemeClr val="tx1"/>
              </a:solidFill>
            </a:endParaRPr>
          </a:p>
          <a:p>
            <a:pPr marL="457200" indent="-457200" algn="l">
              <a:spcBef>
                <a:spcPts val="0"/>
              </a:spcBef>
              <a:spcAft>
                <a:spcPts val="1200"/>
              </a:spcAft>
              <a:buFont typeface="Arial" pitchFamily="34" charset="0"/>
              <a:buAutoNum type="arabicParenR"/>
            </a:pPr>
            <a:r>
              <a:rPr lang="es-ES" sz="2300" dirty="0">
                <a:solidFill>
                  <a:schemeClr val="tx1"/>
                </a:solidFill>
              </a:rPr>
              <a:t>Those sitting by the windows will make sure the windows are close before leaving the office.</a:t>
            </a:r>
          </a:p>
          <a:p>
            <a:pPr marL="457200" indent="-457200" algn="l">
              <a:spcBef>
                <a:spcPts val="0"/>
              </a:spcBef>
              <a:spcAft>
                <a:spcPts val="1200"/>
              </a:spcAft>
              <a:buAutoNum type="arabicParenR"/>
            </a:pPr>
            <a:r>
              <a:rPr lang="en-US" sz="2300" dirty="0">
                <a:solidFill>
                  <a:schemeClr val="tx1"/>
                </a:solidFill>
              </a:rPr>
              <a:t>Proceed quickly (do not run to avoid panic) to the appointed Designated Assembly Point.</a:t>
            </a:r>
          </a:p>
        </p:txBody>
      </p:sp>
    </p:spTree>
    <p:extLst>
      <p:ext uri="{BB962C8B-B14F-4D97-AF65-F5344CB8AC3E}">
        <p14:creationId xmlns:p14="http://schemas.microsoft.com/office/powerpoint/2010/main" val="14685291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6705600" cy="762000"/>
          </a:xfrm>
        </p:spPr>
        <p:txBody>
          <a:bodyPr>
            <a:noAutofit/>
          </a:bodyPr>
          <a:lstStyle/>
          <a:p>
            <a:pPr algn="ctr"/>
            <a:r>
              <a:rPr lang="en-US" sz="3600" b="1" dirty="0"/>
              <a:t>In the event of a fire……</a:t>
            </a:r>
          </a:p>
        </p:txBody>
      </p:sp>
      <p:sp>
        <p:nvSpPr>
          <p:cNvPr id="5" name="2 Marcador de contenido"/>
          <p:cNvSpPr>
            <a:spLocks noGrp="1"/>
          </p:cNvSpPr>
          <p:nvPr>
            <p:ph idx="1"/>
          </p:nvPr>
        </p:nvSpPr>
        <p:spPr>
          <a:xfrm>
            <a:off x="762000" y="1066800"/>
            <a:ext cx="7848600" cy="5257800"/>
          </a:xfrm>
        </p:spPr>
        <p:txBody>
          <a:bodyPr>
            <a:noAutofit/>
          </a:bodyPr>
          <a:lstStyle/>
          <a:p>
            <a:pPr marL="457200" indent="-457200" algn="just">
              <a:buAutoNum type="arabicParenR" startAt="6"/>
            </a:pPr>
            <a:r>
              <a:rPr lang="en-US" sz="2300" dirty="0"/>
              <a:t>Look for the Floor Warden in charge and ensure a Head </a:t>
            </a:r>
          </a:p>
          <a:p>
            <a:pPr marL="0" indent="0" algn="just">
              <a:buNone/>
            </a:pPr>
            <a:r>
              <a:rPr lang="en-US" sz="2300" dirty="0"/>
              <a:t>       Count on you had been recorded by the Floor Warden. </a:t>
            </a:r>
          </a:p>
          <a:p>
            <a:pPr marL="0" indent="0" algn="just">
              <a:buNone/>
            </a:pPr>
            <a:endParaRPr lang="en-US" sz="1200" dirty="0"/>
          </a:p>
          <a:p>
            <a:pPr marL="457200" indent="-457200" algn="just">
              <a:buAutoNum type="arabicParenR" startAt="7"/>
            </a:pPr>
            <a:r>
              <a:rPr lang="en-US" sz="2300" dirty="0"/>
              <a:t>Everyone will wait at the Designated Assembly Point until told by the ERP Coordinator or Emergency Commander that it is safe to re-enter the building and the all-clear is given.</a:t>
            </a:r>
          </a:p>
          <a:p>
            <a:pPr marL="457200" indent="-457200" algn="just" eaLnBrk="1" hangingPunct="1">
              <a:buAutoNum type="arabicParenR" startAt="8"/>
            </a:pPr>
            <a:endParaRPr lang="en-US" sz="1200" dirty="0"/>
          </a:p>
          <a:p>
            <a:pPr marL="457200" indent="-457200" algn="just" eaLnBrk="1" hangingPunct="1">
              <a:buAutoNum type="arabicParenR" startAt="8"/>
            </a:pPr>
            <a:r>
              <a:rPr lang="en-US" sz="2300" dirty="0"/>
              <a:t>Remember: On no account must you re-enter the building until the “all-clear” is given by the ERP Commander.</a:t>
            </a:r>
          </a:p>
          <a:p>
            <a:pPr marL="457200" indent="-457200" algn="just" eaLnBrk="1" hangingPunct="1">
              <a:buAutoNum type="arabicParenR" startAt="8"/>
            </a:pPr>
            <a:endParaRPr lang="en-US" sz="1200" dirty="0"/>
          </a:p>
          <a:p>
            <a:pPr marL="457200" indent="-457200" algn="just" eaLnBrk="1" hangingPunct="1">
              <a:buAutoNum type="arabicParenR" startAt="8"/>
            </a:pPr>
            <a:r>
              <a:rPr lang="en-US" sz="2300" dirty="0"/>
              <a:t>The safety of the building occupants are paramount and any instructions given by the Bomba or PDRM or Floor Warden should be acted upon immediately.</a:t>
            </a:r>
            <a:endParaRPr lang="es-ES" sz="2300" dirty="0"/>
          </a:p>
          <a:p>
            <a:pPr algn="just" eaLnBrk="1" hangingPunct="1"/>
            <a:endParaRPr lang="es-ES" sz="2300" dirty="0"/>
          </a:p>
          <a:p>
            <a:pPr algn="just" eaLnBrk="1" hangingPunct="1"/>
            <a:endParaRPr lang="es-ES" sz="2300" dirty="0"/>
          </a:p>
        </p:txBody>
      </p:sp>
    </p:spTree>
    <p:extLst>
      <p:ext uri="{BB962C8B-B14F-4D97-AF65-F5344CB8AC3E}">
        <p14:creationId xmlns:p14="http://schemas.microsoft.com/office/powerpoint/2010/main" val="32618945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CB883-7559-25E9-5D71-D7953D7B5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8C64D1-5503-7DC8-715B-D8D3DD1E03FE}"/>
              </a:ext>
            </a:extLst>
          </p:cNvPr>
          <p:cNvSpPr>
            <a:spLocks noGrp="1"/>
          </p:cNvSpPr>
          <p:nvPr>
            <p:ph type="ctrTitle"/>
          </p:nvPr>
        </p:nvSpPr>
        <p:spPr>
          <a:xfrm>
            <a:off x="685800" y="304800"/>
            <a:ext cx="7772400" cy="841375"/>
          </a:xfrm>
        </p:spPr>
        <p:txBody>
          <a:bodyPr>
            <a:normAutofit/>
          </a:bodyPr>
          <a:lstStyle/>
          <a:p>
            <a:r>
              <a:rPr lang="en-US" sz="3200" dirty="0"/>
              <a:t>Mezzanine/1st/2nd Floor Exit Routes</a:t>
            </a:r>
          </a:p>
        </p:txBody>
      </p:sp>
      <p:pic>
        <p:nvPicPr>
          <p:cNvPr id="4" name="Picture 3">
            <a:extLst>
              <a:ext uri="{FF2B5EF4-FFF2-40B4-BE49-F238E27FC236}">
                <a16:creationId xmlns:a16="http://schemas.microsoft.com/office/drawing/2014/main" id="{0CB68254-CAC7-42F1-30C1-DF22D73BD9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2998" y="1089025"/>
            <a:ext cx="8378003" cy="4679950"/>
          </a:xfrm>
          <a:prstGeom prst="rect">
            <a:avLst/>
          </a:prstGeom>
        </p:spPr>
      </p:pic>
      <p:cxnSp>
        <p:nvCxnSpPr>
          <p:cNvPr id="7" name="Straight Arrow Connector 6">
            <a:extLst>
              <a:ext uri="{FF2B5EF4-FFF2-40B4-BE49-F238E27FC236}">
                <a16:creationId xmlns:a16="http://schemas.microsoft.com/office/drawing/2014/main" id="{D39FDDE9-56F9-B2C7-F463-426F95F9449A}"/>
              </a:ext>
            </a:extLst>
          </p:cNvPr>
          <p:cNvCxnSpPr>
            <a:cxnSpLocks/>
          </p:cNvCxnSpPr>
          <p:nvPr/>
        </p:nvCxnSpPr>
        <p:spPr>
          <a:xfrm flipH="1">
            <a:off x="1981200" y="4800600"/>
            <a:ext cx="8382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3B4F35C-FF51-BA35-7026-884A124B0CAD}"/>
              </a:ext>
            </a:extLst>
          </p:cNvPr>
          <p:cNvCxnSpPr>
            <a:cxnSpLocks/>
          </p:cNvCxnSpPr>
          <p:nvPr/>
        </p:nvCxnSpPr>
        <p:spPr>
          <a:xfrm>
            <a:off x="7315200" y="3733800"/>
            <a:ext cx="762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AC95422-E607-677D-F5B8-DE39C442273D}"/>
              </a:ext>
            </a:extLst>
          </p:cNvPr>
          <p:cNvCxnSpPr>
            <a:cxnSpLocks/>
          </p:cNvCxnSpPr>
          <p:nvPr/>
        </p:nvCxnSpPr>
        <p:spPr>
          <a:xfrm flipV="1">
            <a:off x="6858000" y="3886200"/>
            <a:ext cx="0" cy="51025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EFD3157-3E1D-C67E-92D7-370369490F65}"/>
              </a:ext>
            </a:extLst>
          </p:cNvPr>
          <p:cNvCxnSpPr>
            <a:cxnSpLocks/>
          </p:cNvCxnSpPr>
          <p:nvPr/>
        </p:nvCxnSpPr>
        <p:spPr>
          <a:xfrm>
            <a:off x="2819400" y="3886200"/>
            <a:ext cx="0" cy="4572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AD2314C-6E00-869B-FDE2-D302C341A581}"/>
              </a:ext>
            </a:extLst>
          </p:cNvPr>
          <p:cNvSpPr txBox="1"/>
          <p:nvPr/>
        </p:nvSpPr>
        <p:spPr>
          <a:xfrm>
            <a:off x="2667000" y="5629870"/>
            <a:ext cx="1729933" cy="923330"/>
          </a:xfrm>
          <a:prstGeom prst="rect">
            <a:avLst/>
          </a:prstGeom>
          <a:noFill/>
          <a:ln w="38100">
            <a:solidFill>
              <a:srgbClr val="FF0000"/>
            </a:solidFill>
          </a:ln>
        </p:spPr>
        <p:txBody>
          <a:bodyPr wrap="square" rtlCol="0">
            <a:spAutoFit/>
          </a:bodyPr>
          <a:lstStyle/>
          <a:p>
            <a:pPr algn="ctr"/>
            <a:r>
              <a:rPr lang="en-MY" b="1" dirty="0">
                <a:solidFill>
                  <a:srgbClr val="FF0000"/>
                </a:solidFill>
              </a:rPr>
              <a:t>Do not use </a:t>
            </a:r>
          </a:p>
          <a:p>
            <a:pPr algn="ctr"/>
            <a:r>
              <a:rPr lang="en-MY" b="1" dirty="0">
                <a:solidFill>
                  <a:srgbClr val="FF0000"/>
                </a:solidFill>
              </a:rPr>
              <a:t>the lift to exit</a:t>
            </a:r>
          </a:p>
          <a:p>
            <a:pPr algn="ctr"/>
            <a:r>
              <a:rPr lang="en-MY" b="1" dirty="0">
                <a:solidFill>
                  <a:srgbClr val="FF0000"/>
                </a:solidFill>
              </a:rPr>
              <a:t>the building.</a:t>
            </a:r>
          </a:p>
        </p:txBody>
      </p:sp>
    </p:spTree>
    <p:extLst>
      <p:ext uri="{BB962C8B-B14F-4D97-AF65-F5344CB8AC3E}">
        <p14:creationId xmlns:p14="http://schemas.microsoft.com/office/powerpoint/2010/main" val="5802888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5AC7-E1F3-1EB1-9E65-0E0EC44BAD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37B8A4-FAF2-B050-420A-30024E26EA44}"/>
              </a:ext>
            </a:extLst>
          </p:cNvPr>
          <p:cNvSpPr>
            <a:spLocks noGrp="1"/>
          </p:cNvSpPr>
          <p:nvPr>
            <p:ph type="ctrTitle"/>
          </p:nvPr>
        </p:nvSpPr>
        <p:spPr>
          <a:xfrm>
            <a:off x="685800" y="304800"/>
            <a:ext cx="7772400" cy="841375"/>
          </a:xfrm>
        </p:spPr>
        <p:txBody>
          <a:bodyPr>
            <a:normAutofit/>
          </a:bodyPr>
          <a:lstStyle/>
          <a:p>
            <a:r>
              <a:rPr lang="en-US" sz="3200" dirty="0"/>
              <a:t>Ground Floor Exit Routes</a:t>
            </a:r>
          </a:p>
        </p:txBody>
      </p:sp>
      <p:pic>
        <p:nvPicPr>
          <p:cNvPr id="4" name="Picture 3" descr="A floor plan of a building&#10;&#10;AI-generated content may be incorrect.">
            <a:extLst>
              <a:ext uri="{FF2B5EF4-FFF2-40B4-BE49-F238E27FC236}">
                <a16:creationId xmlns:a16="http://schemas.microsoft.com/office/drawing/2014/main" id="{68418270-0653-BB1A-6F90-F10B741AD4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25" y="1089025"/>
            <a:ext cx="8591550" cy="4679950"/>
          </a:xfrm>
          <a:prstGeom prst="rect">
            <a:avLst/>
          </a:prstGeom>
        </p:spPr>
      </p:pic>
      <p:cxnSp>
        <p:nvCxnSpPr>
          <p:cNvPr id="7" name="Straight Arrow Connector 6">
            <a:extLst>
              <a:ext uri="{FF2B5EF4-FFF2-40B4-BE49-F238E27FC236}">
                <a16:creationId xmlns:a16="http://schemas.microsoft.com/office/drawing/2014/main" id="{B16A4FCC-CED3-11E3-089E-96844BD53CE0}"/>
              </a:ext>
            </a:extLst>
          </p:cNvPr>
          <p:cNvCxnSpPr>
            <a:cxnSpLocks/>
          </p:cNvCxnSpPr>
          <p:nvPr/>
        </p:nvCxnSpPr>
        <p:spPr>
          <a:xfrm flipH="1">
            <a:off x="457200" y="3124200"/>
            <a:ext cx="8382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9CD1B4E-AB19-1EB7-0E0D-87450B22E1AE}"/>
              </a:ext>
            </a:extLst>
          </p:cNvPr>
          <p:cNvCxnSpPr>
            <a:cxnSpLocks/>
          </p:cNvCxnSpPr>
          <p:nvPr/>
        </p:nvCxnSpPr>
        <p:spPr>
          <a:xfrm flipV="1">
            <a:off x="876300" y="3810000"/>
            <a:ext cx="0" cy="4572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4F256B8-D004-513E-6E4C-0397868BC5D3}"/>
              </a:ext>
            </a:extLst>
          </p:cNvPr>
          <p:cNvCxnSpPr>
            <a:cxnSpLocks/>
          </p:cNvCxnSpPr>
          <p:nvPr/>
        </p:nvCxnSpPr>
        <p:spPr>
          <a:xfrm>
            <a:off x="8077200" y="3276600"/>
            <a:ext cx="762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A96301A-3C82-9FB8-6246-ECEE8C8882C8}"/>
              </a:ext>
            </a:extLst>
          </p:cNvPr>
          <p:cNvCxnSpPr>
            <a:cxnSpLocks/>
          </p:cNvCxnSpPr>
          <p:nvPr/>
        </p:nvCxnSpPr>
        <p:spPr>
          <a:xfrm>
            <a:off x="7696200" y="3733800"/>
            <a:ext cx="106004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81A1039-827E-9B66-8989-5F67B8794823}"/>
              </a:ext>
            </a:extLst>
          </p:cNvPr>
          <p:cNvCxnSpPr>
            <a:cxnSpLocks/>
          </p:cNvCxnSpPr>
          <p:nvPr/>
        </p:nvCxnSpPr>
        <p:spPr>
          <a:xfrm flipV="1">
            <a:off x="2895600" y="3810000"/>
            <a:ext cx="0" cy="4572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5692D83-5840-0943-F651-EAE3CE483D12}"/>
              </a:ext>
            </a:extLst>
          </p:cNvPr>
          <p:cNvCxnSpPr>
            <a:cxnSpLocks/>
          </p:cNvCxnSpPr>
          <p:nvPr/>
        </p:nvCxnSpPr>
        <p:spPr>
          <a:xfrm>
            <a:off x="1905000" y="4800600"/>
            <a:ext cx="8382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4291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83DA9C46-D9AD-8C58-E1F5-294B338902D5}"/>
              </a:ext>
            </a:extLst>
          </p:cNvPr>
          <p:cNvSpPr>
            <a:spLocks noGrp="1"/>
          </p:cNvSpPr>
          <p:nvPr>
            <p:ph type="subTitle" idx="1"/>
          </p:nvPr>
        </p:nvSpPr>
        <p:spPr>
          <a:xfrm>
            <a:off x="3105150" y="5796987"/>
            <a:ext cx="2819400" cy="609600"/>
          </a:xfrm>
        </p:spPr>
        <p:txBody>
          <a:bodyPr/>
          <a:lstStyle/>
          <a:p>
            <a:r>
              <a:rPr lang="en-MY" dirty="0"/>
              <a:t>EXIT ROUTES</a:t>
            </a:r>
          </a:p>
        </p:txBody>
      </p:sp>
      <p:pic>
        <p:nvPicPr>
          <p:cNvPr id="9" name="Picture 8" descr="A blueprint of a building&#10;&#10;AI-generated content may be incorrect.">
            <a:extLst>
              <a:ext uri="{FF2B5EF4-FFF2-40B4-BE49-F238E27FC236}">
                <a16:creationId xmlns:a16="http://schemas.microsoft.com/office/drawing/2014/main" id="{B26AA823-9F4A-03D5-ECA3-55A4FAD3A3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9300" y="661035"/>
            <a:ext cx="5105400" cy="4697730"/>
          </a:xfrm>
          <a:prstGeom prst="rect">
            <a:avLst/>
          </a:prstGeom>
        </p:spPr>
      </p:pic>
      <p:sp>
        <p:nvSpPr>
          <p:cNvPr id="14" name="Rectangle 13">
            <a:extLst>
              <a:ext uri="{FF2B5EF4-FFF2-40B4-BE49-F238E27FC236}">
                <a16:creationId xmlns:a16="http://schemas.microsoft.com/office/drawing/2014/main" id="{66EFD1EB-3A67-1121-474B-2181F8779726}"/>
              </a:ext>
            </a:extLst>
          </p:cNvPr>
          <p:cNvSpPr/>
          <p:nvPr/>
        </p:nvSpPr>
        <p:spPr>
          <a:xfrm>
            <a:off x="3276600" y="1061013"/>
            <a:ext cx="1295400" cy="33585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7" name="Rectangle 16">
            <a:extLst>
              <a:ext uri="{FF2B5EF4-FFF2-40B4-BE49-F238E27FC236}">
                <a16:creationId xmlns:a16="http://schemas.microsoft.com/office/drawing/2014/main" id="{B5FDF56D-93B6-6C6E-C32B-56331AA46D12}"/>
              </a:ext>
            </a:extLst>
          </p:cNvPr>
          <p:cNvSpPr/>
          <p:nvPr/>
        </p:nvSpPr>
        <p:spPr>
          <a:xfrm>
            <a:off x="4572000" y="1061013"/>
            <a:ext cx="1295400" cy="3358587"/>
          </a:xfrm>
          <a:prstGeom prst="rect">
            <a:avLst/>
          </a:prstGeom>
          <a:noFill/>
          <a:ln w="57150">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3" name="TextBox 22">
            <a:extLst>
              <a:ext uri="{FF2B5EF4-FFF2-40B4-BE49-F238E27FC236}">
                <a16:creationId xmlns:a16="http://schemas.microsoft.com/office/drawing/2014/main" id="{AE81EA81-B1A4-D971-FB9E-3EF0E8B5ABF6}"/>
              </a:ext>
            </a:extLst>
          </p:cNvPr>
          <p:cNvSpPr txBox="1"/>
          <p:nvPr/>
        </p:nvSpPr>
        <p:spPr>
          <a:xfrm>
            <a:off x="5067300" y="2876198"/>
            <a:ext cx="1447800" cy="369332"/>
          </a:xfrm>
          <a:prstGeom prst="rect">
            <a:avLst/>
          </a:prstGeom>
          <a:noFill/>
        </p:spPr>
        <p:txBody>
          <a:bodyPr wrap="square" rtlCol="0">
            <a:spAutoFit/>
          </a:bodyPr>
          <a:lstStyle/>
          <a:p>
            <a:r>
              <a:rPr lang="en-MY" b="1" dirty="0">
                <a:solidFill>
                  <a:srgbClr val="0070C0"/>
                </a:solidFill>
              </a:rPr>
              <a:t>LOT 10</a:t>
            </a:r>
          </a:p>
        </p:txBody>
      </p:sp>
      <p:sp>
        <p:nvSpPr>
          <p:cNvPr id="24" name="TextBox 23">
            <a:extLst>
              <a:ext uri="{FF2B5EF4-FFF2-40B4-BE49-F238E27FC236}">
                <a16:creationId xmlns:a16="http://schemas.microsoft.com/office/drawing/2014/main" id="{5224D309-F897-9F32-DB93-7858C5E57863}"/>
              </a:ext>
            </a:extLst>
          </p:cNvPr>
          <p:cNvSpPr txBox="1"/>
          <p:nvPr/>
        </p:nvSpPr>
        <p:spPr>
          <a:xfrm>
            <a:off x="3362325" y="2875716"/>
            <a:ext cx="1447800" cy="369332"/>
          </a:xfrm>
          <a:prstGeom prst="rect">
            <a:avLst/>
          </a:prstGeom>
          <a:noFill/>
        </p:spPr>
        <p:txBody>
          <a:bodyPr wrap="square" rtlCol="0">
            <a:spAutoFit/>
          </a:bodyPr>
          <a:lstStyle/>
          <a:p>
            <a:r>
              <a:rPr lang="en-MY" b="1" dirty="0">
                <a:solidFill>
                  <a:srgbClr val="FF0000"/>
                </a:solidFill>
              </a:rPr>
              <a:t>LOT 12</a:t>
            </a:r>
          </a:p>
        </p:txBody>
      </p:sp>
      <p:sp>
        <p:nvSpPr>
          <p:cNvPr id="27" name="TextBox 26">
            <a:extLst>
              <a:ext uri="{FF2B5EF4-FFF2-40B4-BE49-F238E27FC236}">
                <a16:creationId xmlns:a16="http://schemas.microsoft.com/office/drawing/2014/main" id="{9D1864E8-2A07-6424-DE93-3B33946D35C9}"/>
              </a:ext>
            </a:extLst>
          </p:cNvPr>
          <p:cNvSpPr txBox="1"/>
          <p:nvPr/>
        </p:nvSpPr>
        <p:spPr>
          <a:xfrm>
            <a:off x="6210300" y="5273322"/>
            <a:ext cx="1638300" cy="923330"/>
          </a:xfrm>
          <a:prstGeom prst="rect">
            <a:avLst/>
          </a:prstGeom>
          <a:noFill/>
          <a:ln w="38100">
            <a:solidFill>
              <a:schemeClr val="tx2">
                <a:lumMod val="60000"/>
                <a:lumOff val="40000"/>
              </a:schemeClr>
            </a:solidFill>
          </a:ln>
        </p:spPr>
        <p:txBody>
          <a:bodyPr wrap="square" rtlCol="0">
            <a:spAutoFit/>
          </a:bodyPr>
          <a:lstStyle/>
          <a:p>
            <a:r>
              <a:rPr lang="en-MY" b="1" dirty="0">
                <a:solidFill>
                  <a:schemeClr val="tx2"/>
                </a:solidFill>
              </a:rPr>
              <a:t>Designated</a:t>
            </a:r>
          </a:p>
          <a:p>
            <a:r>
              <a:rPr lang="en-MY" b="1" dirty="0">
                <a:solidFill>
                  <a:schemeClr val="tx2"/>
                </a:solidFill>
              </a:rPr>
              <a:t>Assembly Point</a:t>
            </a:r>
          </a:p>
          <a:p>
            <a:r>
              <a:rPr lang="en-MY" b="1" dirty="0">
                <a:solidFill>
                  <a:schemeClr val="tx2"/>
                </a:solidFill>
              </a:rPr>
              <a:t>For Lot 10 Staff</a:t>
            </a:r>
          </a:p>
        </p:txBody>
      </p:sp>
      <p:sp>
        <p:nvSpPr>
          <p:cNvPr id="28" name="TextBox 27">
            <a:extLst>
              <a:ext uri="{FF2B5EF4-FFF2-40B4-BE49-F238E27FC236}">
                <a16:creationId xmlns:a16="http://schemas.microsoft.com/office/drawing/2014/main" id="{55A0ED5D-FEC2-6A22-5DC9-159C638F451A}"/>
              </a:ext>
            </a:extLst>
          </p:cNvPr>
          <p:cNvSpPr txBox="1"/>
          <p:nvPr/>
        </p:nvSpPr>
        <p:spPr>
          <a:xfrm>
            <a:off x="1089467" y="5273322"/>
            <a:ext cx="1729933" cy="923330"/>
          </a:xfrm>
          <a:prstGeom prst="rect">
            <a:avLst/>
          </a:prstGeom>
          <a:noFill/>
          <a:ln w="38100">
            <a:solidFill>
              <a:srgbClr val="FF0000"/>
            </a:solidFill>
          </a:ln>
        </p:spPr>
        <p:txBody>
          <a:bodyPr wrap="square" rtlCol="0">
            <a:spAutoFit/>
          </a:bodyPr>
          <a:lstStyle/>
          <a:p>
            <a:r>
              <a:rPr lang="en-MY" b="1" dirty="0">
                <a:solidFill>
                  <a:srgbClr val="FF0000"/>
                </a:solidFill>
              </a:rPr>
              <a:t>Designated</a:t>
            </a:r>
          </a:p>
          <a:p>
            <a:r>
              <a:rPr lang="en-MY" b="1" dirty="0">
                <a:solidFill>
                  <a:srgbClr val="FF0000"/>
                </a:solidFill>
              </a:rPr>
              <a:t>Assembly Point</a:t>
            </a:r>
          </a:p>
          <a:p>
            <a:r>
              <a:rPr lang="en-MY" b="1" dirty="0">
                <a:solidFill>
                  <a:srgbClr val="FF0000"/>
                </a:solidFill>
              </a:rPr>
              <a:t>For Lot 12 Staff</a:t>
            </a:r>
          </a:p>
        </p:txBody>
      </p:sp>
      <p:cxnSp>
        <p:nvCxnSpPr>
          <p:cNvPr id="30" name="Straight Connector 29">
            <a:extLst>
              <a:ext uri="{FF2B5EF4-FFF2-40B4-BE49-F238E27FC236}">
                <a16:creationId xmlns:a16="http://schemas.microsoft.com/office/drawing/2014/main" id="{55789AE8-F5E3-3B23-02DC-B4EEDEA8BA29}"/>
              </a:ext>
            </a:extLst>
          </p:cNvPr>
          <p:cNvCxnSpPr>
            <a:cxnSpLocks/>
          </p:cNvCxnSpPr>
          <p:nvPr/>
        </p:nvCxnSpPr>
        <p:spPr>
          <a:xfrm flipV="1">
            <a:off x="2362200" y="152400"/>
            <a:ext cx="0" cy="9086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A981CAD-80B3-CFC6-A88C-707685D0B536}"/>
              </a:ext>
            </a:extLst>
          </p:cNvPr>
          <p:cNvCxnSpPr>
            <a:cxnSpLocks/>
          </p:cNvCxnSpPr>
          <p:nvPr/>
        </p:nvCxnSpPr>
        <p:spPr>
          <a:xfrm flipH="1">
            <a:off x="2286000" y="121848"/>
            <a:ext cx="457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7B7EEE4-44BA-104E-7AB4-20BA4DBA2EF8}"/>
              </a:ext>
            </a:extLst>
          </p:cNvPr>
          <p:cNvCxnSpPr>
            <a:cxnSpLocks/>
          </p:cNvCxnSpPr>
          <p:nvPr/>
        </p:nvCxnSpPr>
        <p:spPr>
          <a:xfrm flipV="1">
            <a:off x="6858000" y="152400"/>
            <a:ext cx="0" cy="90861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5850621-F7DA-B2B7-0BD9-15E91C1934BE}"/>
              </a:ext>
            </a:extLst>
          </p:cNvPr>
          <p:cNvCxnSpPr>
            <a:cxnSpLocks/>
          </p:cNvCxnSpPr>
          <p:nvPr/>
        </p:nvCxnSpPr>
        <p:spPr>
          <a:xfrm flipV="1">
            <a:off x="5067300" y="434364"/>
            <a:ext cx="0" cy="784836"/>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58648CC9-C5E6-6630-4C91-4459DE767E93}"/>
              </a:ext>
            </a:extLst>
          </p:cNvPr>
          <p:cNvCxnSpPr>
            <a:cxnSpLocks/>
          </p:cNvCxnSpPr>
          <p:nvPr/>
        </p:nvCxnSpPr>
        <p:spPr>
          <a:xfrm flipH="1" flipV="1">
            <a:off x="3912243" y="472295"/>
            <a:ext cx="12057" cy="7469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B1AA8C9C-9130-B675-2D39-44D2EF576168}"/>
              </a:ext>
            </a:extLst>
          </p:cNvPr>
          <p:cNvCxnSpPr>
            <a:cxnSpLocks/>
          </p:cNvCxnSpPr>
          <p:nvPr/>
        </p:nvCxnSpPr>
        <p:spPr>
          <a:xfrm flipH="1">
            <a:off x="2971741" y="451413"/>
            <a:ext cx="722000" cy="2927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D57FFB7D-A555-6203-C9A0-7361EBE3A35C}"/>
              </a:ext>
            </a:extLst>
          </p:cNvPr>
          <p:cNvCxnSpPr>
            <a:cxnSpLocks/>
          </p:cNvCxnSpPr>
          <p:nvPr/>
        </p:nvCxnSpPr>
        <p:spPr>
          <a:xfrm>
            <a:off x="2791428" y="699448"/>
            <a:ext cx="0" cy="6721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89D04478-BBE7-9DC3-1973-40B392148D74}"/>
              </a:ext>
            </a:extLst>
          </p:cNvPr>
          <p:cNvCxnSpPr>
            <a:cxnSpLocks/>
          </p:cNvCxnSpPr>
          <p:nvPr/>
        </p:nvCxnSpPr>
        <p:spPr>
          <a:xfrm>
            <a:off x="2694551" y="1831681"/>
            <a:ext cx="0" cy="908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65D8516A-9434-1964-6275-7265525205D0}"/>
              </a:ext>
            </a:extLst>
          </p:cNvPr>
          <p:cNvCxnSpPr>
            <a:cxnSpLocks/>
          </p:cNvCxnSpPr>
          <p:nvPr/>
        </p:nvCxnSpPr>
        <p:spPr>
          <a:xfrm flipH="1">
            <a:off x="2679359" y="3429000"/>
            <a:ext cx="15192" cy="90515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75440F54-8987-27F6-E7FE-2432C3CF53ED}"/>
              </a:ext>
            </a:extLst>
          </p:cNvPr>
          <p:cNvCxnSpPr>
            <a:cxnSpLocks/>
          </p:cNvCxnSpPr>
          <p:nvPr/>
        </p:nvCxnSpPr>
        <p:spPr>
          <a:xfrm>
            <a:off x="2655879" y="4734136"/>
            <a:ext cx="15192" cy="66591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4B45F174-17CB-714B-1B68-CAE8309A6D5A}"/>
              </a:ext>
            </a:extLst>
          </p:cNvPr>
          <p:cNvCxnSpPr>
            <a:cxnSpLocks/>
          </p:cNvCxnSpPr>
          <p:nvPr/>
        </p:nvCxnSpPr>
        <p:spPr>
          <a:xfrm>
            <a:off x="3848100" y="4107286"/>
            <a:ext cx="15192" cy="66591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6BE6E823-B7DA-A388-42C8-863478483EFE}"/>
              </a:ext>
            </a:extLst>
          </p:cNvPr>
          <p:cNvCxnSpPr>
            <a:cxnSpLocks/>
          </p:cNvCxnSpPr>
          <p:nvPr/>
        </p:nvCxnSpPr>
        <p:spPr>
          <a:xfrm flipH="1">
            <a:off x="2948893" y="4901564"/>
            <a:ext cx="652011" cy="4984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048D6F1E-FE4A-7F2B-972B-470675E62BC5}"/>
              </a:ext>
            </a:extLst>
          </p:cNvPr>
          <p:cNvCxnSpPr>
            <a:cxnSpLocks/>
          </p:cNvCxnSpPr>
          <p:nvPr/>
        </p:nvCxnSpPr>
        <p:spPr>
          <a:xfrm>
            <a:off x="5484440" y="518784"/>
            <a:ext cx="591530" cy="16209"/>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A2CEA323-3AB4-08A9-9F2A-C0B79C2DB240}"/>
              </a:ext>
            </a:extLst>
          </p:cNvPr>
          <p:cNvCxnSpPr>
            <a:cxnSpLocks/>
          </p:cNvCxnSpPr>
          <p:nvPr/>
        </p:nvCxnSpPr>
        <p:spPr>
          <a:xfrm>
            <a:off x="5553888" y="4734136"/>
            <a:ext cx="522082" cy="539186"/>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860B7BFB-5A90-9475-3423-D61588258D15}"/>
              </a:ext>
            </a:extLst>
          </p:cNvPr>
          <p:cNvCxnSpPr>
            <a:cxnSpLocks/>
          </p:cNvCxnSpPr>
          <p:nvPr/>
        </p:nvCxnSpPr>
        <p:spPr>
          <a:xfrm>
            <a:off x="6515100" y="1831681"/>
            <a:ext cx="0" cy="89866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7B1F0040-BA5A-DB40-1722-BF44F53FE831}"/>
              </a:ext>
            </a:extLst>
          </p:cNvPr>
          <p:cNvCxnSpPr>
            <a:cxnSpLocks/>
          </p:cNvCxnSpPr>
          <p:nvPr/>
        </p:nvCxnSpPr>
        <p:spPr>
          <a:xfrm>
            <a:off x="6493880" y="3060382"/>
            <a:ext cx="21220" cy="1273776"/>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56D6EEC7-32B5-661C-90D9-9E033FC17C70}"/>
              </a:ext>
            </a:extLst>
          </p:cNvPr>
          <p:cNvCxnSpPr>
            <a:cxnSpLocks/>
          </p:cNvCxnSpPr>
          <p:nvPr/>
        </p:nvCxnSpPr>
        <p:spPr>
          <a:xfrm>
            <a:off x="6493880" y="4648200"/>
            <a:ext cx="0" cy="710565"/>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FDB30431-0F58-3E7E-56F2-C77744BA1420}"/>
              </a:ext>
            </a:extLst>
          </p:cNvPr>
          <p:cNvCxnSpPr>
            <a:cxnSpLocks/>
          </p:cNvCxnSpPr>
          <p:nvPr/>
        </p:nvCxnSpPr>
        <p:spPr>
          <a:xfrm>
            <a:off x="5360525" y="4045775"/>
            <a:ext cx="0" cy="68836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722E7DBF-D582-D04F-FDF8-2D82AD45E5EB}"/>
              </a:ext>
            </a:extLst>
          </p:cNvPr>
          <p:cNvCxnSpPr>
            <a:cxnSpLocks/>
          </p:cNvCxnSpPr>
          <p:nvPr/>
        </p:nvCxnSpPr>
        <p:spPr>
          <a:xfrm>
            <a:off x="6553200" y="813435"/>
            <a:ext cx="0" cy="688361"/>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5457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Designated Assembly Point for Lot 12 Staff</a:t>
            </a:r>
          </a:p>
        </p:txBody>
      </p:sp>
      <p:pic>
        <p:nvPicPr>
          <p:cNvPr id="5" name="Picture 4" descr="A tree and a building with cars parked in the parking lot&#10;&#10;AI-generated content may be incorrect.">
            <a:extLst>
              <a:ext uri="{FF2B5EF4-FFF2-40B4-BE49-F238E27FC236}">
                <a16:creationId xmlns:a16="http://schemas.microsoft.com/office/drawing/2014/main" id="{49E89783-A834-044F-0CCF-12475C65B4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1000246"/>
            <a:ext cx="4188311" cy="5562600"/>
          </a:xfrm>
          <a:prstGeom prst="rect">
            <a:avLst/>
          </a:prstGeom>
        </p:spPr>
      </p:pic>
      <p:sp>
        <p:nvSpPr>
          <p:cNvPr id="6" name="Rectangle 5">
            <a:extLst>
              <a:ext uri="{FF2B5EF4-FFF2-40B4-BE49-F238E27FC236}">
                <a16:creationId xmlns:a16="http://schemas.microsoft.com/office/drawing/2014/main" id="{3E2B702C-4BFE-0944-D86E-8CD793E74554}"/>
              </a:ext>
            </a:extLst>
          </p:cNvPr>
          <p:cNvSpPr/>
          <p:nvPr/>
        </p:nvSpPr>
        <p:spPr>
          <a:xfrm>
            <a:off x="3506682" y="3581400"/>
            <a:ext cx="1442145" cy="84137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TextBox 6">
            <a:extLst>
              <a:ext uri="{FF2B5EF4-FFF2-40B4-BE49-F238E27FC236}">
                <a16:creationId xmlns:a16="http://schemas.microsoft.com/office/drawing/2014/main" id="{51A6215F-6D21-0FD7-1D74-1BEA8159592E}"/>
              </a:ext>
            </a:extLst>
          </p:cNvPr>
          <p:cNvSpPr txBox="1"/>
          <p:nvPr/>
        </p:nvSpPr>
        <p:spPr>
          <a:xfrm>
            <a:off x="3653427" y="3709699"/>
            <a:ext cx="1295400" cy="584775"/>
          </a:xfrm>
          <a:prstGeom prst="rect">
            <a:avLst/>
          </a:prstGeom>
          <a:noFill/>
        </p:spPr>
        <p:txBody>
          <a:bodyPr wrap="square" rtlCol="0">
            <a:spAutoFit/>
          </a:bodyPr>
          <a:lstStyle/>
          <a:p>
            <a:r>
              <a:rPr lang="en-MY" sz="3200" b="1" dirty="0">
                <a:solidFill>
                  <a:srgbClr val="FF0000"/>
                </a:solidFill>
              </a:rPr>
              <a:t>D.A.P.</a:t>
            </a:r>
          </a:p>
        </p:txBody>
      </p:sp>
    </p:spTree>
    <p:extLst>
      <p:ext uri="{BB962C8B-B14F-4D97-AF65-F5344CB8AC3E}">
        <p14:creationId xmlns:p14="http://schemas.microsoft.com/office/powerpoint/2010/main" val="13643910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Designated Assembly Point for Lot 10 Staff</a:t>
            </a:r>
          </a:p>
        </p:txBody>
      </p:sp>
      <p:pic>
        <p:nvPicPr>
          <p:cNvPr id="5" name="Picture 4" descr="A parking lot with cars and buildings&#10;&#10;AI-generated content may be incorrect.">
            <a:extLst>
              <a:ext uri="{FF2B5EF4-FFF2-40B4-BE49-F238E27FC236}">
                <a16:creationId xmlns:a16="http://schemas.microsoft.com/office/drawing/2014/main" id="{E3F94C60-668F-B2BD-817E-D3E05A9BBC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289" y="1143000"/>
            <a:ext cx="7185422" cy="5410200"/>
          </a:xfrm>
          <a:prstGeom prst="rect">
            <a:avLst/>
          </a:prstGeom>
        </p:spPr>
      </p:pic>
      <p:sp>
        <p:nvSpPr>
          <p:cNvPr id="6" name="Rectangle 5">
            <a:extLst>
              <a:ext uri="{FF2B5EF4-FFF2-40B4-BE49-F238E27FC236}">
                <a16:creationId xmlns:a16="http://schemas.microsoft.com/office/drawing/2014/main" id="{E61F94D4-A237-8188-852B-7A95F402BC38}"/>
              </a:ext>
            </a:extLst>
          </p:cNvPr>
          <p:cNvSpPr/>
          <p:nvPr/>
        </p:nvSpPr>
        <p:spPr>
          <a:xfrm>
            <a:off x="3962400" y="5343646"/>
            <a:ext cx="1442145" cy="84137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TextBox 6">
            <a:extLst>
              <a:ext uri="{FF2B5EF4-FFF2-40B4-BE49-F238E27FC236}">
                <a16:creationId xmlns:a16="http://schemas.microsoft.com/office/drawing/2014/main" id="{98054E81-2087-3976-F494-4D56987B782B}"/>
              </a:ext>
            </a:extLst>
          </p:cNvPr>
          <p:cNvSpPr txBox="1"/>
          <p:nvPr/>
        </p:nvSpPr>
        <p:spPr>
          <a:xfrm>
            <a:off x="4191000" y="5422612"/>
            <a:ext cx="1295400" cy="584775"/>
          </a:xfrm>
          <a:prstGeom prst="rect">
            <a:avLst/>
          </a:prstGeom>
          <a:noFill/>
        </p:spPr>
        <p:txBody>
          <a:bodyPr wrap="square" rtlCol="0">
            <a:spAutoFit/>
          </a:bodyPr>
          <a:lstStyle/>
          <a:p>
            <a:r>
              <a:rPr lang="en-MY" sz="3200" b="1" dirty="0">
                <a:solidFill>
                  <a:srgbClr val="FF0000"/>
                </a:solidFill>
              </a:rPr>
              <a:t>D.A.P.</a:t>
            </a:r>
          </a:p>
        </p:txBody>
      </p:sp>
    </p:spTree>
    <p:extLst>
      <p:ext uri="{BB962C8B-B14F-4D97-AF65-F5344CB8AC3E}">
        <p14:creationId xmlns:p14="http://schemas.microsoft.com/office/powerpoint/2010/main" val="289606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ERP Definitions</a:t>
            </a:r>
          </a:p>
        </p:txBody>
      </p:sp>
      <p:sp>
        <p:nvSpPr>
          <p:cNvPr id="3" name="Subtitle 2"/>
          <p:cNvSpPr>
            <a:spLocks noGrp="1"/>
          </p:cNvSpPr>
          <p:nvPr>
            <p:ph type="subTitle" idx="1"/>
          </p:nvPr>
        </p:nvSpPr>
        <p:spPr>
          <a:xfrm>
            <a:off x="789708" y="1066800"/>
            <a:ext cx="7973292" cy="5486400"/>
          </a:xfrm>
        </p:spPr>
        <p:txBody>
          <a:bodyPr>
            <a:noAutofit/>
          </a:bodyPr>
          <a:lstStyle/>
          <a:p>
            <a:pPr algn="l"/>
            <a:r>
              <a:rPr lang="en-US" sz="2400" dirty="0">
                <a:solidFill>
                  <a:schemeClr val="tx1">
                    <a:lumMod val="85000"/>
                    <a:lumOff val="15000"/>
                  </a:schemeClr>
                </a:solidFill>
              </a:rPr>
              <a:t>‘</a:t>
            </a:r>
            <a:r>
              <a:rPr lang="en-US" sz="2400" u="sng" dirty="0">
                <a:solidFill>
                  <a:schemeClr val="tx1">
                    <a:lumMod val="85000"/>
                    <a:lumOff val="15000"/>
                  </a:schemeClr>
                </a:solidFill>
              </a:rPr>
              <a:t>Occupant</a:t>
            </a:r>
            <a:r>
              <a:rPr lang="en-US" sz="2400" dirty="0">
                <a:solidFill>
                  <a:schemeClr val="tx1">
                    <a:lumMod val="85000"/>
                    <a:lumOff val="15000"/>
                  </a:schemeClr>
                </a:solidFill>
              </a:rPr>
              <a:t>’ refers to all inhabitant (employees, vendors, etc.) and visitors in the building (The Cruze).</a:t>
            </a:r>
          </a:p>
          <a:p>
            <a:pPr algn="l"/>
            <a:endParaRPr lang="en-US" sz="2400" dirty="0">
              <a:solidFill>
                <a:schemeClr val="tx1">
                  <a:lumMod val="85000"/>
                  <a:lumOff val="15000"/>
                </a:schemeClr>
              </a:solidFill>
            </a:endParaRPr>
          </a:p>
          <a:p>
            <a:pPr algn="l"/>
            <a:r>
              <a:rPr lang="en-US" sz="2400" dirty="0">
                <a:solidFill>
                  <a:schemeClr val="tx1">
                    <a:lumMod val="85000"/>
                    <a:lumOff val="15000"/>
                  </a:schemeClr>
                </a:solidFill>
              </a:rPr>
              <a:t>‘</a:t>
            </a:r>
            <a:r>
              <a:rPr lang="en-US" sz="2400" u="sng" dirty="0">
                <a:solidFill>
                  <a:schemeClr val="tx1">
                    <a:lumMod val="85000"/>
                    <a:lumOff val="15000"/>
                  </a:schemeClr>
                </a:solidFill>
              </a:rPr>
              <a:t>Emergency Response Authorities (ERA)</a:t>
            </a:r>
            <a:r>
              <a:rPr lang="en-US" sz="2400" dirty="0">
                <a:solidFill>
                  <a:schemeClr val="tx1">
                    <a:lumMod val="85000"/>
                    <a:lumOff val="15000"/>
                  </a:schemeClr>
                </a:solidFill>
              </a:rPr>
              <a:t>’ refers to members of Police Force (PDRM Di Raja Malaysia), Fire Brigade (Bomba), Medical or Hospital Units (Ambulance), Civil Rescue Squad, Rela volunteers, etc.</a:t>
            </a:r>
          </a:p>
          <a:p>
            <a:pPr algn="l"/>
            <a:r>
              <a:rPr lang="en-US" sz="2400" dirty="0">
                <a:solidFill>
                  <a:schemeClr val="tx1">
                    <a:lumMod val="85000"/>
                    <a:lumOff val="15000"/>
                  </a:schemeClr>
                </a:solidFill>
              </a:rPr>
              <a:t> </a:t>
            </a:r>
          </a:p>
          <a:p>
            <a:pPr algn="l"/>
            <a:r>
              <a:rPr lang="en-US" sz="2400" dirty="0">
                <a:solidFill>
                  <a:schemeClr val="tx1">
                    <a:lumMod val="85000"/>
                    <a:lumOff val="15000"/>
                  </a:schemeClr>
                </a:solidFill>
              </a:rPr>
              <a:t>‘</a:t>
            </a:r>
            <a:r>
              <a:rPr lang="en-US" sz="2400" u="sng" dirty="0">
                <a:solidFill>
                  <a:schemeClr val="tx1">
                    <a:lumMod val="85000"/>
                    <a:lumOff val="15000"/>
                  </a:schemeClr>
                </a:solidFill>
              </a:rPr>
              <a:t>Emergency Response Team (ERT)</a:t>
            </a:r>
            <a:r>
              <a:rPr lang="en-US" sz="2400" dirty="0">
                <a:solidFill>
                  <a:schemeClr val="tx1">
                    <a:lumMod val="85000"/>
                    <a:lumOff val="15000"/>
                  </a:schemeClr>
                </a:solidFill>
              </a:rPr>
              <a:t>’ consists of a team of floor wardens and appointed personnel under the direction of the ERP Commander to address emergency situations.</a:t>
            </a:r>
          </a:p>
          <a:p>
            <a:pPr algn="l"/>
            <a:r>
              <a:rPr lang="en-US" sz="2400" dirty="0">
                <a:solidFill>
                  <a:schemeClr val="tx1">
                    <a:lumMod val="85000"/>
                    <a:lumOff val="15000"/>
                  </a:schemeClr>
                </a:solidFill>
              </a:rPr>
              <a:t> </a:t>
            </a:r>
          </a:p>
        </p:txBody>
      </p:sp>
    </p:spTree>
    <p:extLst>
      <p:ext uri="{BB962C8B-B14F-4D97-AF65-F5344CB8AC3E}">
        <p14:creationId xmlns:p14="http://schemas.microsoft.com/office/powerpoint/2010/main" val="202236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a:bodyPr>
          <a:lstStyle/>
          <a:p>
            <a:r>
              <a:rPr lang="en-US" sz="3000" dirty="0"/>
              <a:t>Required Forms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rcRect b="1503"/>
          <a:stretch/>
        </p:blipFill>
        <p:spPr>
          <a:xfrm>
            <a:off x="381001" y="767084"/>
            <a:ext cx="8305800" cy="5328916"/>
          </a:xfrm>
          <a:prstGeom prst="rect">
            <a:avLst/>
          </a:prstGeom>
        </p:spPr>
      </p:pic>
    </p:spTree>
    <p:extLst>
      <p:ext uri="{BB962C8B-B14F-4D97-AF65-F5344CB8AC3E}">
        <p14:creationId xmlns:p14="http://schemas.microsoft.com/office/powerpoint/2010/main" val="6633575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a:bodyPr>
          <a:lstStyle/>
          <a:p>
            <a:r>
              <a:rPr lang="en-US" sz="3000" dirty="0"/>
              <a:t>Required Forms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792162"/>
            <a:ext cx="8077200" cy="5181600"/>
          </a:xfrm>
          <a:prstGeom prst="rect">
            <a:avLst/>
          </a:prstGeom>
        </p:spPr>
      </p:pic>
      <p:pic>
        <p:nvPicPr>
          <p:cNvPr id="5" name="Picture 4" descr="A blue and black logo&#10;&#10;AI-generated content may be incorrect.">
            <a:extLst>
              <a:ext uri="{FF2B5EF4-FFF2-40B4-BE49-F238E27FC236}">
                <a16:creationId xmlns:a16="http://schemas.microsoft.com/office/drawing/2014/main" id="{94CF0F15-2941-73D7-2BA4-AB20CDA7B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066800"/>
            <a:ext cx="1295400" cy="685800"/>
          </a:xfrm>
          <a:prstGeom prst="rect">
            <a:avLst/>
          </a:prstGeom>
        </p:spPr>
      </p:pic>
    </p:spTree>
    <p:extLst>
      <p:ext uri="{BB962C8B-B14F-4D97-AF65-F5344CB8AC3E}">
        <p14:creationId xmlns:p14="http://schemas.microsoft.com/office/powerpoint/2010/main" val="2567183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a:bodyPr>
          <a:lstStyle/>
          <a:p>
            <a:r>
              <a:rPr lang="en-US" sz="3000" dirty="0"/>
              <a:t>Required Forms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826797"/>
            <a:ext cx="8077200" cy="5067063"/>
          </a:xfrm>
          <a:prstGeom prst="rect">
            <a:avLst/>
          </a:prstGeom>
        </p:spPr>
      </p:pic>
      <p:pic>
        <p:nvPicPr>
          <p:cNvPr id="4" name="Picture 3" descr="A blue and black logo&#10;&#10;AI-generated content may be incorrect.">
            <a:extLst>
              <a:ext uri="{FF2B5EF4-FFF2-40B4-BE49-F238E27FC236}">
                <a16:creationId xmlns:a16="http://schemas.microsoft.com/office/drawing/2014/main" id="{57DC865E-9E82-9333-7251-CAC6ABB0E1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990600"/>
            <a:ext cx="1295400" cy="685800"/>
          </a:xfrm>
          <a:prstGeom prst="rect">
            <a:avLst/>
          </a:prstGeom>
        </p:spPr>
      </p:pic>
    </p:spTree>
    <p:extLst>
      <p:ext uri="{BB962C8B-B14F-4D97-AF65-F5344CB8AC3E}">
        <p14:creationId xmlns:p14="http://schemas.microsoft.com/office/powerpoint/2010/main" val="26640334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a:bodyPr>
          <a:lstStyle/>
          <a:p>
            <a:r>
              <a:rPr lang="en-US" sz="3000" dirty="0"/>
              <a:t>Required Forms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054" y="990600"/>
            <a:ext cx="8242575" cy="5105400"/>
          </a:xfrm>
          <a:prstGeom prst="rect">
            <a:avLst/>
          </a:prstGeom>
        </p:spPr>
      </p:pic>
      <p:pic>
        <p:nvPicPr>
          <p:cNvPr id="4" name="Picture 3" descr="A blue and black logo&#10;&#10;AI-generated content may be incorrect.">
            <a:extLst>
              <a:ext uri="{FF2B5EF4-FFF2-40B4-BE49-F238E27FC236}">
                <a16:creationId xmlns:a16="http://schemas.microsoft.com/office/drawing/2014/main" id="{39BA6F59-CD7E-F594-7532-91AF5A1A7C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143000"/>
            <a:ext cx="1295400" cy="685800"/>
          </a:xfrm>
          <a:prstGeom prst="rect">
            <a:avLst/>
          </a:prstGeom>
        </p:spPr>
      </p:pic>
    </p:spTree>
    <p:extLst>
      <p:ext uri="{BB962C8B-B14F-4D97-AF65-F5344CB8AC3E}">
        <p14:creationId xmlns:p14="http://schemas.microsoft.com/office/powerpoint/2010/main" val="28648533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524000"/>
            <a:ext cx="7239000" cy="3881473"/>
          </a:xfrm>
          <a:prstGeom prst="rect">
            <a:avLst/>
          </a:prstGeom>
        </p:spPr>
      </p:pic>
      <p:sp>
        <p:nvSpPr>
          <p:cNvPr id="3" name="Slide Number Placeholder 2"/>
          <p:cNvSpPr>
            <a:spLocks noGrp="1"/>
          </p:cNvSpPr>
          <p:nvPr>
            <p:ph type="sldNum" sz="quarter" idx="12"/>
          </p:nvPr>
        </p:nvSpPr>
        <p:spPr/>
        <p:txBody>
          <a:bodyPr/>
          <a:lstStyle/>
          <a:p>
            <a:fld id="{F5844BF6-500C-4465-810D-A476BF0BB11E}" type="slidenum">
              <a:rPr lang="en-US" smtClean="0"/>
              <a:t>54</a:t>
            </a:fld>
            <a:endParaRPr lang="en-US" dirty="0"/>
          </a:p>
        </p:txBody>
      </p:sp>
    </p:spTree>
    <p:extLst>
      <p:ext uri="{BB962C8B-B14F-4D97-AF65-F5344CB8AC3E}">
        <p14:creationId xmlns:p14="http://schemas.microsoft.com/office/powerpoint/2010/main" val="8499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41375"/>
          </a:xfrm>
        </p:spPr>
        <p:txBody>
          <a:bodyPr>
            <a:normAutofit/>
          </a:bodyPr>
          <a:lstStyle/>
          <a:p>
            <a:r>
              <a:rPr lang="en-US" sz="3200" dirty="0"/>
              <a:t>Emergency Procedures</a:t>
            </a:r>
          </a:p>
        </p:txBody>
      </p:sp>
      <p:sp>
        <p:nvSpPr>
          <p:cNvPr id="3" name="Subtitle 2"/>
          <p:cNvSpPr>
            <a:spLocks noGrp="1"/>
          </p:cNvSpPr>
          <p:nvPr>
            <p:ph type="subTitle" idx="1"/>
          </p:nvPr>
        </p:nvSpPr>
        <p:spPr>
          <a:xfrm>
            <a:off x="685800" y="1146174"/>
            <a:ext cx="7620000" cy="5330825"/>
          </a:xfrm>
        </p:spPr>
        <p:txBody>
          <a:bodyPr>
            <a:normAutofit/>
          </a:bodyPr>
          <a:lstStyle/>
          <a:p>
            <a:pPr marL="514350" indent="-514350" algn="l">
              <a:spcBef>
                <a:spcPts val="0"/>
              </a:spcBef>
              <a:spcAft>
                <a:spcPts val="1000"/>
              </a:spcAft>
              <a:buAutoNum type="arabicPeriod"/>
            </a:pPr>
            <a:r>
              <a:rPr lang="en-US" sz="2000" u="sng" dirty="0">
                <a:solidFill>
                  <a:schemeClr val="tx1"/>
                </a:solidFill>
              </a:rPr>
              <a:t>AD-PRO-08</a:t>
            </a:r>
            <a:r>
              <a:rPr lang="en-US" sz="2000" dirty="0">
                <a:solidFill>
                  <a:schemeClr val="tx1"/>
                </a:solidFill>
              </a:rPr>
              <a:t>:  </a:t>
            </a:r>
            <a:r>
              <a:rPr lang="en-US" sz="2000" dirty="0">
                <a:solidFill>
                  <a:srgbClr val="FF0000"/>
                </a:solidFill>
              </a:rPr>
              <a:t>Emergency Response Plan </a:t>
            </a:r>
            <a:r>
              <a:rPr lang="en-US" sz="2000" dirty="0">
                <a:solidFill>
                  <a:schemeClr val="tx1"/>
                </a:solidFill>
              </a:rPr>
              <a:t>for The Cruze (Lot 10 &amp; 12).</a:t>
            </a:r>
          </a:p>
          <a:p>
            <a:pPr marL="514350" indent="-514350" algn="l">
              <a:spcBef>
                <a:spcPts val="0"/>
              </a:spcBef>
              <a:spcAft>
                <a:spcPts val="1000"/>
              </a:spcAft>
              <a:buAutoNum type="arabicPeriod"/>
            </a:pPr>
            <a:r>
              <a:rPr lang="en-US" sz="2000" u="sng" dirty="0">
                <a:solidFill>
                  <a:schemeClr val="tx1"/>
                </a:solidFill>
              </a:rPr>
              <a:t>AD-REC-AA</a:t>
            </a:r>
            <a:r>
              <a:rPr lang="en-US" sz="2000" dirty="0">
                <a:solidFill>
                  <a:schemeClr val="tx1"/>
                </a:solidFill>
              </a:rPr>
              <a:t>: Appendix A – The Cruze (Lot 10 &amp; 12) Organization of </a:t>
            </a:r>
            <a:r>
              <a:rPr lang="en-US" sz="2000" dirty="0">
                <a:solidFill>
                  <a:srgbClr val="FF0000"/>
                </a:solidFill>
              </a:rPr>
              <a:t>Emergency Response Team (ERT).</a:t>
            </a:r>
          </a:p>
          <a:p>
            <a:pPr marL="514350" indent="-514350" algn="l">
              <a:spcBef>
                <a:spcPts val="0"/>
              </a:spcBef>
              <a:spcAft>
                <a:spcPts val="1000"/>
              </a:spcAft>
              <a:buAutoNum type="arabicPeriod"/>
            </a:pPr>
            <a:r>
              <a:rPr lang="en-US" sz="2000" u="sng" dirty="0">
                <a:solidFill>
                  <a:schemeClr val="tx1"/>
                </a:solidFill>
              </a:rPr>
              <a:t>AD-REC-AB</a:t>
            </a:r>
            <a:r>
              <a:rPr lang="en-US" sz="2000" dirty="0">
                <a:solidFill>
                  <a:schemeClr val="tx1"/>
                </a:solidFill>
              </a:rPr>
              <a:t>: Appendix B – The Cruze (Lot 10 &amp; 12) </a:t>
            </a:r>
            <a:r>
              <a:rPr lang="en-US" sz="2000" dirty="0">
                <a:solidFill>
                  <a:srgbClr val="FF0000"/>
                </a:solidFill>
              </a:rPr>
              <a:t>Evacuation &amp; Escape Route Maps.</a:t>
            </a:r>
            <a:endParaRPr lang="en-US" sz="2000" u="sng" dirty="0">
              <a:solidFill>
                <a:srgbClr val="FF0000"/>
              </a:solidFill>
            </a:endParaRPr>
          </a:p>
          <a:p>
            <a:pPr marL="514350" indent="-514350" algn="l">
              <a:spcBef>
                <a:spcPts val="0"/>
              </a:spcBef>
              <a:spcAft>
                <a:spcPts val="1000"/>
              </a:spcAft>
              <a:buAutoNum type="arabicPeriod"/>
            </a:pPr>
            <a:r>
              <a:rPr lang="en-US" sz="2000" u="sng" dirty="0">
                <a:solidFill>
                  <a:schemeClr val="tx1"/>
                </a:solidFill>
              </a:rPr>
              <a:t>AD-REC-AC</a:t>
            </a:r>
            <a:r>
              <a:rPr lang="en-US" sz="2000" dirty="0">
                <a:solidFill>
                  <a:schemeClr val="tx1"/>
                </a:solidFill>
              </a:rPr>
              <a:t>: Appendix C – The Cruze (Lot 10 &amp; 12) </a:t>
            </a:r>
            <a:r>
              <a:rPr lang="en-US" sz="2000" dirty="0">
                <a:solidFill>
                  <a:srgbClr val="FF0000"/>
                </a:solidFill>
              </a:rPr>
              <a:t>Designated Assembly Point &amp; Head Count Checklist.</a:t>
            </a:r>
            <a:endParaRPr lang="en-US" sz="2000" u="sng" dirty="0">
              <a:solidFill>
                <a:srgbClr val="FF0000"/>
              </a:solidFill>
            </a:endParaRPr>
          </a:p>
          <a:p>
            <a:pPr marL="514350" indent="-514350" algn="l">
              <a:spcBef>
                <a:spcPts val="0"/>
              </a:spcBef>
              <a:spcAft>
                <a:spcPts val="1000"/>
              </a:spcAft>
              <a:buAutoNum type="arabicPeriod"/>
            </a:pPr>
            <a:r>
              <a:rPr lang="en-US" sz="2000" u="sng" dirty="0">
                <a:solidFill>
                  <a:schemeClr val="tx1"/>
                </a:solidFill>
              </a:rPr>
              <a:t>AD-REC-AD</a:t>
            </a:r>
            <a:r>
              <a:rPr lang="en-US" sz="2000" dirty="0">
                <a:solidFill>
                  <a:schemeClr val="tx1"/>
                </a:solidFill>
              </a:rPr>
              <a:t>: Appendix D – The Cruze (Lot 10 &amp; 12) </a:t>
            </a:r>
            <a:r>
              <a:rPr lang="en-US" sz="2000" dirty="0">
                <a:solidFill>
                  <a:srgbClr val="FF0000"/>
                </a:solidFill>
              </a:rPr>
              <a:t>List of Disabled Employees &amp; Needy Building Occupants.</a:t>
            </a:r>
            <a:endParaRPr lang="en-US" sz="2000" u="sng" dirty="0">
              <a:solidFill>
                <a:srgbClr val="FF0000"/>
              </a:solidFill>
            </a:endParaRPr>
          </a:p>
          <a:p>
            <a:pPr marL="514350" indent="-514350" algn="l">
              <a:spcBef>
                <a:spcPts val="0"/>
              </a:spcBef>
              <a:spcAft>
                <a:spcPts val="1000"/>
              </a:spcAft>
              <a:buAutoNum type="arabicPeriod"/>
            </a:pPr>
            <a:r>
              <a:rPr lang="en-US" sz="2000" u="sng" dirty="0">
                <a:solidFill>
                  <a:schemeClr val="tx1"/>
                </a:solidFill>
              </a:rPr>
              <a:t>AD-REC-AE</a:t>
            </a:r>
            <a:r>
              <a:rPr lang="en-US" sz="2000" dirty="0">
                <a:solidFill>
                  <a:schemeClr val="tx1"/>
                </a:solidFill>
              </a:rPr>
              <a:t>: Appendix E – The Cruze (Lot 10 &amp; 12) </a:t>
            </a:r>
            <a:r>
              <a:rPr lang="en-US" sz="2000" dirty="0">
                <a:solidFill>
                  <a:srgbClr val="FF0000"/>
                </a:solidFill>
              </a:rPr>
              <a:t>List of Trained First Aid &amp; CPR Personnel.</a:t>
            </a:r>
            <a:endParaRPr lang="en-US" sz="2000" u="sng" dirty="0">
              <a:solidFill>
                <a:srgbClr val="FF0000"/>
              </a:solidFill>
            </a:endParaRPr>
          </a:p>
          <a:p>
            <a:pPr marL="514350" indent="-514350" algn="l">
              <a:spcBef>
                <a:spcPts val="0"/>
              </a:spcBef>
              <a:spcAft>
                <a:spcPts val="1000"/>
              </a:spcAft>
              <a:buAutoNum type="arabicPeriod"/>
            </a:pPr>
            <a:r>
              <a:rPr lang="en-US" sz="2000" u="sng" dirty="0">
                <a:solidFill>
                  <a:schemeClr val="tx1"/>
                </a:solidFill>
              </a:rPr>
              <a:t>AD-REC-AF</a:t>
            </a:r>
            <a:r>
              <a:rPr lang="en-US" sz="2000" dirty="0">
                <a:solidFill>
                  <a:schemeClr val="tx1"/>
                </a:solidFill>
              </a:rPr>
              <a:t>: Appendix F – The Cruze (Lot 10 &amp; 12) </a:t>
            </a:r>
            <a:r>
              <a:rPr lang="en-US" sz="2000" dirty="0">
                <a:solidFill>
                  <a:srgbClr val="FF0000"/>
                </a:solidFill>
              </a:rPr>
              <a:t>Emergency Response Plan Event Report.</a:t>
            </a:r>
          </a:p>
          <a:p>
            <a:pPr marL="514350" indent="-514350" algn="l">
              <a:spcBef>
                <a:spcPts val="0"/>
              </a:spcBef>
              <a:spcAft>
                <a:spcPts val="1000"/>
              </a:spcAft>
              <a:buAutoNum type="arabicPeriod"/>
            </a:pPr>
            <a:endParaRPr lang="en-US" sz="2000" dirty="0">
              <a:solidFill>
                <a:schemeClr val="tx1"/>
              </a:solidFill>
            </a:endParaRPr>
          </a:p>
        </p:txBody>
      </p:sp>
    </p:spTree>
    <p:extLst>
      <p:ext uri="{BB962C8B-B14F-4D97-AF65-F5344CB8AC3E}">
        <p14:creationId xmlns:p14="http://schemas.microsoft.com/office/powerpoint/2010/main" val="2919428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9225"/>
            <a:ext cx="7772400" cy="612775"/>
          </a:xfrm>
        </p:spPr>
        <p:txBody>
          <a:bodyPr>
            <a:normAutofit/>
          </a:bodyPr>
          <a:lstStyle/>
          <a:p>
            <a:r>
              <a:rPr lang="en-US" sz="3200" dirty="0"/>
              <a:t>Fire Emergency Procedure</a:t>
            </a:r>
          </a:p>
        </p:txBody>
      </p:sp>
      <p:sp>
        <p:nvSpPr>
          <p:cNvPr id="3" name="Subtitle 2"/>
          <p:cNvSpPr>
            <a:spLocks noGrp="1"/>
          </p:cNvSpPr>
          <p:nvPr>
            <p:ph type="subTitle" idx="1"/>
          </p:nvPr>
        </p:nvSpPr>
        <p:spPr>
          <a:xfrm>
            <a:off x="533400" y="685800"/>
            <a:ext cx="8229600" cy="6019800"/>
          </a:xfrm>
        </p:spPr>
        <p:txBody>
          <a:bodyPr>
            <a:noAutofit/>
          </a:bodyPr>
          <a:lstStyle/>
          <a:p>
            <a:pPr marL="800100" lvl="1" indent="-342900" algn="l">
              <a:buFont typeface="Arial" pitchFamily="34" charset="0"/>
              <a:buChar char="•"/>
            </a:pPr>
            <a:r>
              <a:rPr lang="en-US" sz="1800" dirty="0">
                <a:solidFill>
                  <a:schemeClr val="tx1"/>
                </a:solidFill>
              </a:rPr>
              <a:t> Any capable occupant (and visitor, when necessary) are to remove or evacuate anyone in immediate danger during a fire emergency situation.</a:t>
            </a:r>
          </a:p>
          <a:p>
            <a:pPr marL="800100" lvl="1" indent="-342900" algn="l">
              <a:buFont typeface="Arial" pitchFamily="34" charset="0"/>
              <a:buChar char="•"/>
            </a:pPr>
            <a:endParaRPr lang="en-US" sz="1000" dirty="0">
              <a:solidFill>
                <a:schemeClr val="tx1"/>
              </a:solidFill>
            </a:endParaRPr>
          </a:p>
          <a:p>
            <a:pPr marL="800100" lvl="1" indent="-342900" algn="l">
              <a:buFont typeface="Arial" pitchFamily="34" charset="0"/>
              <a:buChar char="•"/>
            </a:pPr>
            <a:r>
              <a:rPr lang="en-US" sz="1800" dirty="0">
                <a:solidFill>
                  <a:schemeClr val="tx1"/>
                </a:solidFill>
              </a:rPr>
              <a:t>Once each occupant or visitor are alerted to the fire danger, they will go to the nearest exit, activate the fire alarm on first sight, exit the building according to the Emergency Response Plan (ERP), and proceed directly to the Designated Assembly Point.  Floor Wardens are to guide the occupants or visitors to exit the building appropriately whenever possible.</a:t>
            </a:r>
          </a:p>
          <a:p>
            <a:pPr marL="800100" lvl="1" indent="-342900" algn="l">
              <a:buFont typeface="Arial" pitchFamily="34" charset="0"/>
              <a:buChar char="•"/>
            </a:pPr>
            <a:endParaRPr lang="en-US" sz="1000" dirty="0">
              <a:solidFill>
                <a:schemeClr val="tx1"/>
              </a:solidFill>
            </a:endParaRPr>
          </a:p>
          <a:p>
            <a:pPr marL="800100" lvl="1" indent="-342900" algn="l">
              <a:buFont typeface="Arial" pitchFamily="34" charset="0"/>
              <a:buChar char="•"/>
            </a:pPr>
            <a:r>
              <a:rPr lang="en-US" sz="1800" dirty="0">
                <a:solidFill>
                  <a:schemeClr val="tx1"/>
                </a:solidFill>
              </a:rPr>
              <a:t>In case of facing fire occurrence, the occupant or visitor are to confine the fire to the room/area by closing the door to the area where the fire is located and by ensuring all doors leading to the office, main hallways or walk ways are closed (not locked).</a:t>
            </a:r>
          </a:p>
          <a:p>
            <a:pPr marL="800100" lvl="1" indent="-342900" algn="l">
              <a:buFont typeface="Arial" pitchFamily="34" charset="0"/>
              <a:buChar char="•"/>
            </a:pPr>
            <a:endParaRPr lang="en-US" sz="1000" dirty="0">
              <a:solidFill>
                <a:schemeClr val="tx1"/>
              </a:solidFill>
            </a:endParaRPr>
          </a:p>
          <a:p>
            <a:pPr marL="800100" lvl="1" indent="-342900" algn="l">
              <a:buFont typeface="Arial" pitchFamily="34" charset="0"/>
              <a:buChar char="•"/>
            </a:pPr>
            <a:r>
              <a:rPr lang="en-US" sz="1800" dirty="0">
                <a:solidFill>
                  <a:schemeClr val="tx1"/>
                </a:solidFill>
              </a:rPr>
              <a:t>Occupant or visitor can attempt to extinguish the fire only if they have received training on the use of portable fire extinguishers, and when the fire is in its beginning stage, and it can be extinguished safely.</a:t>
            </a:r>
          </a:p>
          <a:p>
            <a:pPr marL="800100" lvl="1" indent="-342900" algn="l">
              <a:buFont typeface="Arial" pitchFamily="34" charset="0"/>
              <a:buChar char="•"/>
            </a:pPr>
            <a:endParaRPr lang="en-US" sz="1000" dirty="0">
              <a:solidFill>
                <a:schemeClr val="tx1"/>
              </a:solidFill>
            </a:endParaRPr>
          </a:p>
          <a:p>
            <a:pPr marL="800100" lvl="1" indent="-342900" algn="l">
              <a:buFont typeface="Arial" pitchFamily="34" charset="0"/>
              <a:buChar char="•"/>
            </a:pPr>
            <a:r>
              <a:rPr lang="en-US" sz="1800" dirty="0">
                <a:solidFill>
                  <a:schemeClr val="tx1"/>
                </a:solidFill>
              </a:rPr>
              <a:t>Disabled and non-ambulatory (unable to walk personnel) should request assistance from those nearest to them.  Advice Bomba or PDRM of any personnel trapped who may require assistance to evacuate.</a:t>
            </a:r>
          </a:p>
          <a:p>
            <a:pPr marL="342900" indent="-342900" algn="l">
              <a:buFont typeface="Arial" pitchFamily="34" charset="0"/>
              <a:buChar char="•"/>
            </a:pPr>
            <a:endParaRPr lang="en-US" sz="1800" dirty="0">
              <a:solidFill>
                <a:schemeClr val="tx1"/>
              </a:solidFill>
            </a:endParaRPr>
          </a:p>
          <a:p>
            <a:pPr marL="457200" indent="-457200" algn="l">
              <a:buFont typeface="Arial" pitchFamily="34" charset="0"/>
              <a:buChar char="•"/>
            </a:pPr>
            <a:endParaRPr lang="en-US" sz="1800" dirty="0">
              <a:solidFill>
                <a:schemeClr val="tx1"/>
              </a:solidFill>
            </a:endParaRPr>
          </a:p>
          <a:p>
            <a:pPr marL="457200" indent="-457200" algn="l">
              <a:buFont typeface="Arial" pitchFamily="34" charset="0"/>
              <a:buChar char="•"/>
            </a:pPr>
            <a:endParaRPr lang="en-US" sz="1800" dirty="0">
              <a:solidFill>
                <a:schemeClr val="tx1"/>
              </a:solidFill>
            </a:endParaRPr>
          </a:p>
        </p:txBody>
      </p:sp>
    </p:spTree>
    <p:extLst>
      <p:ext uri="{BB962C8B-B14F-4D97-AF65-F5344CB8AC3E}">
        <p14:creationId xmlns:p14="http://schemas.microsoft.com/office/powerpoint/2010/main" val="719552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5425"/>
            <a:ext cx="7772400" cy="612775"/>
          </a:xfrm>
        </p:spPr>
        <p:txBody>
          <a:bodyPr>
            <a:normAutofit/>
          </a:bodyPr>
          <a:lstStyle/>
          <a:p>
            <a:r>
              <a:rPr lang="en-US" sz="3200" dirty="0"/>
              <a:t>Earthquake Emergency Procedure</a:t>
            </a:r>
          </a:p>
        </p:txBody>
      </p:sp>
      <p:sp>
        <p:nvSpPr>
          <p:cNvPr id="3" name="Subtitle 2"/>
          <p:cNvSpPr>
            <a:spLocks noGrp="1"/>
          </p:cNvSpPr>
          <p:nvPr>
            <p:ph type="subTitle" idx="1"/>
          </p:nvPr>
        </p:nvSpPr>
        <p:spPr>
          <a:xfrm>
            <a:off x="228600" y="817418"/>
            <a:ext cx="8382000" cy="5791200"/>
          </a:xfrm>
        </p:spPr>
        <p:txBody>
          <a:bodyPr>
            <a:noAutofit/>
          </a:bodyPr>
          <a:lstStyle/>
          <a:p>
            <a:pPr marL="742950" lvl="1" indent="-285750" algn="l">
              <a:buFont typeface="Arial" pitchFamily="34" charset="0"/>
              <a:buChar char="•"/>
            </a:pPr>
            <a:r>
              <a:rPr lang="en-US" sz="1800" dirty="0">
                <a:solidFill>
                  <a:schemeClr val="tx1"/>
                </a:solidFill>
              </a:rPr>
              <a:t>If occupants are indoors (inside the building), they are advised to stay put should an earthquake occurs. They are to take shelter under a desk, table, or in between a doorway or door frame. If they are not able to get under anything sturdy or stand in between a doorway or door frame, they are to get on their knees and cover their head with their hands and arms to protect themselves from falling debris.</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The occupants are to stay away from windows, outside walls, light fixtures, filing cabinets and bookshelves. They are not to attempt to use the lift.</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If the occupants are at outdoors, they are to go to an open area away from trees, buildings, walls, roadways and power lines.</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A series of evacuation alarm bell for total evacuation will be made over a long period until all building occupants had been evacuated.  When the building is evacuated, the occupants are not return to their work area or intended venue until authorized.</a:t>
            </a:r>
          </a:p>
          <a:p>
            <a:pPr marL="742950" lvl="1" indent="-285750" algn="l">
              <a:buFont typeface="Arial" pitchFamily="34" charset="0"/>
              <a:buChar char="•"/>
            </a:pPr>
            <a:endParaRPr lang="en-US" sz="1000" dirty="0">
              <a:solidFill>
                <a:schemeClr val="tx1"/>
              </a:solidFill>
            </a:endParaRPr>
          </a:p>
          <a:p>
            <a:pPr marL="742950" lvl="1" indent="-285750" algn="l">
              <a:buFont typeface="Arial" pitchFamily="34" charset="0"/>
              <a:buChar char="•"/>
            </a:pPr>
            <a:r>
              <a:rPr lang="en-US" sz="1800" dirty="0">
                <a:solidFill>
                  <a:schemeClr val="tx1"/>
                </a:solidFill>
              </a:rPr>
              <a:t>All occupants are to be aware of potential dangers after an earthquake such as escaping gas, unstable building structures, electrical hazards, etc.  They are also to be aware of aftershocks. </a:t>
            </a:r>
          </a:p>
          <a:p>
            <a:pPr marL="457200" indent="-457200" algn="l">
              <a:buFont typeface="Arial" pitchFamily="34" charset="0"/>
              <a:buChar char="•"/>
            </a:pPr>
            <a:endParaRPr lang="en-US" sz="1800" dirty="0">
              <a:solidFill>
                <a:schemeClr val="tx1"/>
              </a:solidFill>
            </a:endParaRPr>
          </a:p>
          <a:p>
            <a:pPr marL="457200" indent="-457200" algn="l">
              <a:buFont typeface="Arial" pitchFamily="34" charset="0"/>
              <a:buChar char="•"/>
            </a:pPr>
            <a:endParaRPr lang="en-US" sz="1800" dirty="0">
              <a:solidFill>
                <a:schemeClr val="tx1"/>
              </a:solidFill>
            </a:endParaRPr>
          </a:p>
        </p:txBody>
      </p:sp>
    </p:spTree>
    <p:extLst>
      <p:ext uri="{BB962C8B-B14F-4D97-AF65-F5344CB8AC3E}">
        <p14:creationId xmlns:p14="http://schemas.microsoft.com/office/powerpoint/2010/main" val="3937704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612775"/>
          </a:xfrm>
        </p:spPr>
        <p:txBody>
          <a:bodyPr>
            <a:normAutofit/>
          </a:bodyPr>
          <a:lstStyle/>
          <a:p>
            <a:r>
              <a:rPr lang="en-US" sz="3200" dirty="0">
                <a:latin typeface="+mn-lt"/>
              </a:rPr>
              <a:t>Bomb Threat Emergency Procedure</a:t>
            </a:r>
          </a:p>
        </p:txBody>
      </p:sp>
      <p:sp>
        <p:nvSpPr>
          <p:cNvPr id="3" name="Subtitle 2"/>
          <p:cNvSpPr>
            <a:spLocks noGrp="1"/>
          </p:cNvSpPr>
          <p:nvPr>
            <p:ph type="subTitle" idx="1"/>
          </p:nvPr>
        </p:nvSpPr>
        <p:spPr>
          <a:xfrm>
            <a:off x="0" y="838200"/>
            <a:ext cx="8229600" cy="5867400"/>
          </a:xfrm>
        </p:spPr>
        <p:txBody>
          <a:bodyPr>
            <a:noAutofit/>
          </a:bodyPr>
          <a:lstStyle/>
          <a:p>
            <a:pPr marL="1257300" lvl="2" indent="-342900" algn="l">
              <a:buFont typeface="Arial" pitchFamily="34" charset="0"/>
              <a:buChar char="•"/>
            </a:pPr>
            <a:r>
              <a:rPr lang="en-US" sz="2000" dirty="0">
                <a:solidFill>
                  <a:schemeClr val="tx1"/>
                </a:solidFill>
              </a:rPr>
              <a:t>If a bomb threat had been alerted or discovery of a possible bomb or suspicious object(s), the first thing to do is to notify the nearest PDRM Station or Call 911 by providing the necessary details of the type of threat, discovery time and location accordingly. </a:t>
            </a:r>
          </a:p>
          <a:p>
            <a:pPr marL="1257300" lvl="2" indent="-342900" algn="l">
              <a:buFont typeface="Arial" pitchFamily="34" charset="0"/>
              <a:buChar char="•"/>
            </a:pPr>
            <a:endParaRPr lang="en-US" sz="1200" dirty="0">
              <a:solidFill>
                <a:schemeClr val="tx1"/>
              </a:solidFill>
            </a:endParaRPr>
          </a:p>
          <a:p>
            <a:pPr marL="1257300" lvl="2" indent="-342900" algn="l">
              <a:buFont typeface="Arial" pitchFamily="34" charset="0"/>
              <a:buChar char="•"/>
            </a:pPr>
            <a:r>
              <a:rPr lang="en-US" sz="2000" dirty="0">
                <a:solidFill>
                  <a:schemeClr val="tx1"/>
                </a:solidFill>
              </a:rPr>
              <a:t>Any member of the ERT will immediately report to the PDRM in charge and allow the PDRM to begin their investigation of the bomb threat. Emergency evacuation of the building due to bomb threat will be determined by the PDRM Officer in charge or ERT Commander.</a:t>
            </a:r>
          </a:p>
          <a:p>
            <a:pPr lvl="2" algn="l"/>
            <a:endParaRPr lang="en-US" sz="1200" dirty="0">
              <a:solidFill>
                <a:schemeClr val="tx1"/>
              </a:solidFill>
            </a:endParaRPr>
          </a:p>
          <a:p>
            <a:pPr marL="1257300" lvl="2" indent="-342900" algn="l">
              <a:buFont typeface="Arial" pitchFamily="34" charset="0"/>
              <a:buChar char="•"/>
            </a:pPr>
            <a:r>
              <a:rPr lang="en-US" sz="2000" dirty="0">
                <a:solidFill>
                  <a:schemeClr val="tx1"/>
                </a:solidFill>
              </a:rPr>
              <a:t>Should a bomb threat emergency evacuation of the building is required, the PDRM Officer in charge or the ERT Commander shall make a series of alarm bell for total evacuation using the building fire protection system. When the building is evacuated, the occupants are not return to their work area or intended venue until authorized.</a:t>
            </a:r>
          </a:p>
          <a:p>
            <a:pPr marL="1257300" lvl="2" indent="-342900" algn="l">
              <a:buFont typeface="Arial" pitchFamily="34" charset="0"/>
              <a:buChar char="•"/>
            </a:pPr>
            <a:endParaRPr lang="en-US" sz="2000" dirty="0">
              <a:solidFill>
                <a:schemeClr val="tx1"/>
              </a:solidFill>
            </a:endParaRPr>
          </a:p>
          <a:p>
            <a:pPr marL="1257300" lvl="2" indent="-342900" algn="l">
              <a:buFont typeface="Arial" pitchFamily="34" charset="0"/>
              <a:buChar char="•"/>
            </a:pPr>
            <a:endParaRPr lang="en-US" sz="2000" dirty="0">
              <a:solidFill>
                <a:schemeClr val="tx1"/>
              </a:solidFill>
            </a:endParaRPr>
          </a:p>
          <a:p>
            <a:pPr marL="342900" indent="-342900" algn="l">
              <a:buFont typeface="Arial" pitchFamily="34" charset="0"/>
              <a:buChar char="•"/>
            </a:pPr>
            <a:endParaRPr lang="en-US" sz="2000" dirty="0">
              <a:solidFill>
                <a:schemeClr val="tx1"/>
              </a:solidFill>
            </a:endParaRPr>
          </a:p>
        </p:txBody>
      </p:sp>
    </p:spTree>
    <p:extLst>
      <p:ext uri="{BB962C8B-B14F-4D97-AF65-F5344CB8AC3E}">
        <p14:creationId xmlns:p14="http://schemas.microsoft.com/office/powerpoint/2010/main" val="31299737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4745</TotalTime>
  <Words>3174</Words>
  <Application>Microsoft Office PowerPoint</Application>
  <PresentationFormat>On-screen Show (4:3)</PresentationFormat>
  <Paragraphs>272</Paragraphs>
  <Slides>54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Trebuchet MS</vt:lpstr>
      <vt:lpstr>Wingdings</vt:lpstr>
      <vt:lpstr>Office Theme</vt:lpstr>
      <vt:lpstr>The Cruze Lot 10 &amp; 12 Duties &amp; Responsibilities of the Emergency Response Team (ERT)    Tuesday, 4 March 2025</vt:lpstr>
      <vt:lpstr>Scope</vt:lpstr>
      <vt:lpstr>Introduction</vt:lpstr>
      <vt:lpstr>Emergency Situations</vt:lpstr>
      <vt:lpstr>ERP Definitions</vt:lpstr>
      <vt:lpstr>Emergency Procedures</vt:lpstr>
      <vt:lpstr>Fire Emergency Procedure</vt:lpstr>
      <vt:lpstr>Earthquake Emergency Procedure</vt:lpstr>
      <vt:lpstr>Bomb Threat Emergency Procedure</vt:lpstr>
      <vt:lpstr>Hazardous Materials &amp; Gas Leak Emergency Procedure</vt:lpstr>
      <vt:lpstr>Serious Injury Emergency Procedure</vt:lpstr>
      <vt:lpstr>Evacuation of the Disabled During Emergency Procedure</vt:lpstr>
      <vt:lpstr>False Alarm Procedure</vt:lpstr>
      <vt:lpstr>Our Priorities In Emergency Situation</vt:lpstr>
      <vt:lpstr>Emergency Call Centers</vt:lpstr>
      <vt:lpstr>ERP Organization (The Cruze Lot 10 &amp; 12)</vt:lpstr>
      <vt:lpstr>Emergency Response Authorities (ERA)</vt:lpstr>
      <vt:lpstr>Emergency Response Team (ERT)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Purpose of Fire Drills</vt:lpstr>
      <vt:lpstr>Building Fire Safety &amp; Prevention Facilities</vt:lpstr>
      <vt:lpstr>Evacuation – Do’s &amp; Don’ts</vt:lpstr>
      <vt:lpstr>Floor warden to brief the staff members regarding do’s &amp; don’ts in advance </vt:lpstr>
      <vt:lpstr>Do Not Use Lift</vt:lpstr>
      <vt:lpstr>Follow KELUAR Signs</vt:lpstr>
      <vt:lpstr>Building Evacuation Using Stairways</vt:lpstr>
      <vt:lpstr>In Staircase </vt:lpstr>
      <vt:lpstr>In Staircase </vt:lpstr>
      <vt:lpstr>PowerPoint Presentation</vt:lpstr>
      <vt:lpstr>PowerPoint Presentation</vt:lpstr>
      <vt:lpstr>Last Fire Drill – Bomba Involvement</vt:lpstr>
      <vt:lpstr>Fire Drill – Bomba Involvement</vt:lpstr>
      <vt:lpstr>PowerPoint Presentation</vt:lpstr>
      <vt:lpstr>In the event of a fire……</vt:lpstr>
      <vt:lpstr>In the event of a fire……</vt:lpstr>
      <vt:lpstr>Mezzanine/1st/2nd Floor Exit Routes</vt:lpstr>
      <vt:lpstr>Ground Floor Exit Routes</vt:lpstr>
      <vt:lpstr>PowerPoint Presentation</vt:lpstr>
      <vt:lpstr>Designated Assembly Point for Lot 12 Staff</vt:lpstr>
      <vt:lpstr>Designated Assembly Point for Lot 10 Staff</vt:lpstr>
      <vt:lpstr>Required Forms</vt:lpstr>
      <vt:lpstr>Required Forms</vt:lpstr>
      <vt:lpstr>Required Forms</vt:lpstr>
      <vt:lpstr>Required Forms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 DRILL BRIEFING 1 FIRST AVENUE 18 August 2016</dc:title>
  <dc:creator>Steady track</dc:creator>
  <cp:lastModifiedBy>Philip Yong</cp:lastModifiedBy>
  <cp:revision>189</cp:revision>
  <cp:lastPrinted>2025-03-04T01:59:10Z</cp:lastPrinted>
  <dcterms:created xsi:type="dcterms:W3CDTF">2016-08-17T01:46:17Z</dcterms:created>
  <dcterms:modified xsi:type="dcterms:W3CDTF">2025-03-04T11:07:24Z</dcterms:modified>
</cp:coreProperties>
</file>